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3" r:id="rId2"/>
    <p:sldId id="429" r:id="rId3"/>
    <p:sldId id="428" r:id="rId4"/>
    <p:sldId id="427" r:id="rId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9FF"/>
    <a:srgbClr val="BFC7D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0" autoAdjust="0"/>
    <p:restoredTop sz="95027" autoAdjust="0"/>
  </p:normalViewPr>
  <p:slideViewPr>
    <p:cSldViewPr>
      <p:cViewPr varScale="1">
        <p:scale>
          <a:sx n="111" d="100"/>
          <a:sy n="111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7606" cy="350283"/>
          </a:xfrm>
          <a:prstGeom prst="rect">
            <a:avLst/>
          </a:prstGeom>
        </p:spPr>
        <p:txBody>
          <a:bodyPr vert="horz" lIns="90585" tIns="45293" rIns="90585" bIns="452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713" y="0"/>
            <a:ext cx="4027606" cy="350283"/>
          </a:xfrm>
          <a:prstGeom prst="rect">
            <a:avLst/>
          </a:prstGeom>
        </p:spPr>
        <p:txBody>
          <a:bodyPr vert="horz" lIns="90585" tIns="45293" rIns="90585" bIns="45293" rtlCol="0"/>
          <a:lstStyle>
            <a:lvl1pPr algn="r">
              <a:defRPr sz="1200"/>
            </a:lvl1pPr>
          </a:lstStyle>
          <a:p>
            <a:fld id="{3C356E89-D2F2-46B1-B73E-F07576500DAB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931"/>
            <a:ext cx="4027606" cy="350283"/>
          </a:xfrm>
          <a:prstGeom prst="rect">
            <a:avLst/>
          </a:prstGeom>
        </p:spPr>
        <p:txBody>
          <a:bodyPr vert="horz" lIns="90585" tIns="45293" rIns="90585" bIns="452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13" y="6658931"/>
            <a:ext cx="4027606" cy="350283"/>
          </a:xfrm>
          <a:prstGeom prst="rect">
            <a:avLst/>
          </a:prstGeom>
        </p:spPr>
        <p:txBody>
          <a:bodyPr vert="horz" lIns="90585" tIns="45293" rIns="90585" bIns="45293" rtlCol="0" anchor="b"/>
          <a:lstStyle>
            <a:lvl1pPr algn="r">
              <a:defRPr sz="1200"/>
            </a:lvl1pPr>
          </a:lstStyle>
          <a:p>
            <a:fld id="{2A52F07A-5FA3-4BD5-A6B9-25AC1B0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9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724E62A5-35F9-4005-B626-416A35F3EB4D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9F522581-59CF-499C-BF31-7828C43B6B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9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2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7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8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4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5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5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1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6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D35F-55FC-43C1-8439-B0CE29678704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246F-48CA-4809-A784-0C3907AEA8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00" y="152400"/>
            <a:ext cx="8839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279"/>
          <a:stretch/>
        </p:blipFill>
        <p:spPr>
          <a:xfrm>
            <a:off x="152400" y="381000"/>
            <a:ext cx="8839200" cy="5519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718913" cy="718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254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2006600" y="1219200"/>
            <a:ext cx="6985000" cy="2286000"/>
          </a:xfrm>
          <a:prstGeom prst="rect">
            <a:avLst/>
          </a:prstGeom>
        </p:spPr>
      </p:pic>
      <p:sp>
        <p:nvSpPr>
          <p:cNvPr id="26627" name="Rectangle 7"/>
          <p:cNvSpPr>
            <a:spLocks/>
          </p:cNvSpPr>
          <p:nvPr/>
        </p:nvSpPr>
        <p:spPr bwMode="auto">
          <a:xfrm>
            <a:off x="2329132" y="407074"/>
            <a:ext cx="6814868" cy="36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endParaRPr lang="en-US" sz="1100" b="1" dirty="0" smtClean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1100" b="1" dirty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1100" b="1" dirty="0" smtClean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1100" b="1" dirty="0" smtClean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2000" b="1" dirty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r>
              <a:rPr lang="en-US" sz="40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Lucida Grande" charset="0"/>
              </a:rPr>
              <a:t>Peninsula Clean Energy</a:t>
            </a:r>
          </a:p>
          <a:p>
            <a:pPr marL="39688"/>
            <a:r>
              <a:rPr lang="en-US" sz="40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Lucida Grande" charset="0"/>
              </a:rPr>
              <a:t>Board of Directors Meeting</a:t>
            </a:r>
            <a:endParaRPr lang="en-US" sz="2000" dirty="0" smtClean="0">
              <a:solidFill>
                <a:schemeClr val="bg1"/>
              </a:solidFill>
              <a:ea typeface="MS PGothic" pitchFamily="34" charset="-128"/>
              <a:sym typeface="Lucida Grande" charset="0"/>
            </a:endParaRPr>
          </a:p>
          <a:p>
            <a:pPr marL="39688"/>
            <a:endParaRPr lang="en-US" sz="2000" dirty="0" smtClean="0">
              <a:solidFill>
                <a:schemeClr val="bg1"/>
              </a:solidFill>
              <a:ea typeface="MS PGothic" pitchFamily="34" charset="-128"/>
              <a:sym typeface="Lucida Grande" charset="0"/>
            </a:endParaRPr>
          </a:p>
          <a:p>
            <a:pPr marL="39688"/>
            <a:r>
              <a:rPr lang="en-US" sz="2000" dirty="0" smtClean="0">
                <a:solidFill>
                  <a:schemeClr val="bg1"/>
                </a:solidFill>
                <a:ea typeface="MS PGothic" pitchFamily="34" charset="-128"/>
                <a:sym typeface="Lucida Grande" charset="0"/>
              </a:rPr>
              <a:t>March 31, </a:t>
            </a:r>
            <a:r>
              <a:rPr lang="en-US" sz="2000" dirty="0" smtClean="0">
                <a:solidFill>
                  <a:schemeClr val="bg1"/>
                </a:solidFill>
                <a:ea typeface="MS PGothic" pitchFamily="34" charset="-128"/>
                <a:sym typeface="Lucida Grande" charset="0"/>
              </a:rPr>
              <a:t>2016</a:t>
            </a:r>
          </a:p>
        </p:txBody>
      </p:sp>
      <p:pic>
        <p:nvPicPr>
          <p:cNvPr id="8" name="Picture 7" descr="PCE_logo_final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19800"/>
            <a:ext cx="2362200" cy="6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279"/>
          <a:stretch/>
        </p:blipFill>
        <p:spPr>
          <a:xfrm>
            <a:off x="152400" y="381000"/>
            <a:ext cx="8839200" cy="5519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718913" cy="718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254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2006600" y="1219200"/>
            <a:ext cx="6985000" cy="2286000"/>
          </a:xfrm>
          <a:prstGeom prst="rect">
            <a:avLst/>
          </a:prstGeom>
        </p:spPr>
      </p:pic>
      <p:sp>
        <p:nvSpPr>
          <p:cNvPr id="26627" name="Rectangle 7"/>
          <p:cNvSpPr>
            <a:spLocks/>
          </p:cNvSpPr>
          <p:nvPr/>
        </p:nvSpPr>
        <p:spPr bwMode="auto">
          <a:xfrm>
            <a:off x="2329132" y="407074"/>
            <a:ext cx="6814868" cy="36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endParaRPr lang="en-US" sz="1100" b="1" dirty="0" smtClean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1100" b="1" dirty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1100" b="1" dirty="0" smtClean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1100" b="1" dirty="0" smtClean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2000" b="1" dirty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r>
              <a:rPr lang="en-US" sz="40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Lucida Grande" charset="0"/>
              </a:rPr>
              <a:t>Staff Report</a:t>
            </a:r>
            <a:endParaRPr lang="en-US" sz="4000" b="1" dirty="0">
              <a:solidFill>
                <a:schemeClr val="bg1"/>
              </a:solidFill>
              <a:latin typeface="+mj-lt"/>
              <a:ea typeface="MS PGothic" pitchFamily="34" charset="-128"/>
              <a:sym typeface="Lucida Grande" charset="0"/>
            </a:endParaRPr>
          </a:p>
          <a:p>
            <a:pPr marL="39688"/>
            <a:endParaRPr lang="en-US" sz="2000" dirty="0" smtClean="0">
              <a:solidFill>
                <a:schemeClr val="bg1"/>
              </a:solidFill>
              <a:ea typeface="MS PGothic" pitchFamily="34" charset="-128"/>
              <a:sym typeface="Lucida Grande" charset="0"/>
            </a:endParaRPr>
          </a:p>
          <a:p>
            <a:pPr marL="39688"/>
            <a:endParaRPr lang="en-US" sz="2000" dirty="0" smtClean="0">
              <a:solidFill>
                <a:schemeClr val="bg1"/>
              </a:solidFill>
              <a:ea typeface="MS PGothic" pitchFamily="34" charset="-128"/>
              <a:sym typeface="Lucida Grande" charset="0"/>
            </a:endParaRPr>
          </a:p>
          <a:p>
            <a:pPr marL="39688"/>
            <a:r>
              <a:rPr lang="en-US" sz="2000" dirty="0" smtClean="0">
                <a:solidFill>
                  <a:schemeClr val="bg1"/>
                </a:solidFill>
                <a:ea typeface="MS PGothic" pitchFamily="34" charset="-128"/>
                <a:sym typeface="Lucida Grande" charset="0"/>
              </a:rPr>
              <a:t>Jim Eggemeyer, Director, Office of Sustainability</a:t>
            </a:r>
          </a:p>
          <a:p>
            <a:pPr marL="39688"/>
            <a:r>
              <a:rPr lang="en-US" sz="2000" dirty="0" smtClean="0">
                <a:solidFill>
                  <a:schemeClr val="bg1"/>
                </a:solidFill>
                <a:ea typeface="MS PGothic" pitchFamily="34" charset="-128"/>
                <a:sym typeface="Lucida Grande" charset="0"/>
              </a:rPr>
              <a:t>March 31, </a:t>
            </a:r>
            <a:r>
              <a:rPr lang="en-US" sz="2000" dirty="0" smtClean="0">
                <a:solidFill>
                  <a:schemeClr val="bg1"/>
                </a:solidFill>
                <a:ea typeface="MS PGothic" pitchFamily="34" charset="-128"/>
                <a:sym typeface="Lucida Grande" charset="0"/>
              </a:rPr>
              <a:t>2016</a:t>
            </a:r>
          </a:p>
        </p:txBody>
      </p:sp>
      <p:pic>
        <p:nvPicPr>
          <p:cNvPr id="8" name="Picture 7" descr="PCE_logo_final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19800"/>
            <a:ext cx="2362200" cy="6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FFFF"/>
                </a:solidFill>
              </a:rPr>
              <a:t>Timeline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33400" y="1535189"/>
            <a:ext cx="1459992" cy="538452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Phase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819400" y="1507758"/>
            <a:ext cx="1459992" cy="54978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Phase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342632" y="1528664"/>
            <a:ext cx="1438656" cy="55573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Phase 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105400" y="1550789"/>
            <a:ext cx="1438656" cy="546354"/>
          </a:xfrm>
          <a:prstGeom prst="homePlate">
            <a:avLst/>
          </a:prstGeom>
          <a:solidFill>
            <a:srgbClr val="1EB9FF"/>
          </a:solidFill>
          <a:ln>
            <a:solidFill>
              <a:srgbClr val="1EB9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Phase 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985265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Peninsula Clean Energy will begin serving customers in October 2016.</a:t>
            </a:r>
            <a:endParaRPr lang="en-US" i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28600" y="2209801"/>
          <a:ext cx="8763000" cy="462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569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 – Sept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Oct 2015—Feb 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March-Oct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Oct 2016 - Ongoing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514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Pre-Planning &amp; Due Diligence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Outreach; Forming JPA; Planning and Development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Preparing</a:t>
                      </a:r>
                      <a:r>
                        <a:rPr lang="en-US" b="1" baseline="0" dirty="0" smtClean="0"/>
                        <a:t> for Launch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Serving</a:t>
                      </a:r>
                      <a:r>
                        <a:rPr lang="en-US" baseline="0" dirty="0" smtClean="0"/>
                        <a:t> customers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53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Internal planning</a:t>
                      </a:r>
                      <a:r>
                        <a:rPr lang="en-US" sz="1400" baseline="0" dirty="0" smtClean="0"/>
                        <a:t>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Initial outreach to cities and 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Workshops and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Form Advisory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Technical study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and JPA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City outreach/passage of local ordinances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Plan for JPA staffing/working capital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Community outreach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First</a:t>
                      </a:r>
                      <a:r>
                        <a:rPr lang="en-US" sz="1400" b="1" baseline="0" dirty="0" smtClean="0"/>
                        <a:t> JPA Board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Submit implementation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Energy supply and other service contracts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Utility services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Agmt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Initial staffing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Regulatory registrations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Marketing campaign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Call center and customer notifications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Phased</a:t>
                      </a:r>
                      <a:r>
                        <a:rPr lang="en-US" sz="1400" baseline="0" dirty="0" smtClean="0"/>
                        <a:t> customer enrollment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Continual customer enrollment notices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Focused business outreach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4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517243040_8f67a2f8b1_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7860"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254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2006600" y="1595120"/>
            <a:ext cx="6985000" cy="1910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1752600"/>
            <a:ext cx="6781800" cy="230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Questions and Discussion</a:t>
            </a:r>
            <a:endParaRPr lang="en-US" sz="3200" b="1" dirty="0">
              <a:solidFill>
                <a:srgbClr val="FFFFFF"/>
              </a:solidFill>
            </a:endParaRPr>
          </a:p>
          <a:p>
            <a:endParaRPr lang="en-US" sz="1400" i="1" dirty="0" smtClean="0">
              <a:solidFill>
                <a:srgbClr val="FFFFFF"/>
              </a:solidFill>
            </a:endParaRPr>
          </a:p>
          <a:p>
            <a:endParaRPr lang="en-US" sz="1400" i="1" dirty="0" smtClean="0">
              <a:solidFill>
                <a:srgbClr val="FFFFFF"/>
              </a:solidFill>
            </a:endParaRPr>
          </a:p>
          <a:p>
            <a:endParaRPr lang="en-US" sz="1400" i="1" dirty="0">
              <a:solidFill>
                <a:srgbClr val="FFFFFF"/>
              </a:solidFill>
            </a:endParaRPr>
          </a:p>
          <a:p>
            <a:endParaRPr lang="en-US" b="1" i="1" dirty="0">
              <a:solidFill>
                <a:srgbClr val="FFFFFF"/>
              </a:solidFill>
            </a:endParaRPr>
          </a:p>
          <a:p>
            <a:endParaRPr lang="en-US" sz="1400" i="1" dirty="0" smtClean="0">
              <a:solidFill>
                <a:srgbClr val="FFFFFF"/>
              </a:solidFill>
            </a:endParaRPr>
          </a:p>
          <a:p>
            <a:endParaRPr lang="en-US" sz="1400" i="1" dirty="0" smtClean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10501</TotalTime>
  <Words>151</Words>
  <Application>Microsoft Office PowerPoint</Application>
  <PresentationFormat>On-screen Show (4:3)</PresentationFormat>
  <Paragraphs>59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Marshall</dc:creator>
  <cp:lastModifiedBy>Gordon Tong</cp:lastModifiedBy>
  <cp:revision>532</cp:revision>
  <cp:lastPrinted>2015-12-09T18:51:11Z</cp:lastPrinted>
  <dcterms:created xsi:type="dcterms:W3CDTF">2011-10-11T01:07:27Z</dcterms:created>
  <dcterms:modified xsi:type="dcterms:W3CDTF">2016-03-31T18:34:13Z</dcterms:modified>
</cp:coreProperties>
</file>