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7077075" cy="9363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49">
          <p15:clr>
            <a:srgbClr val="A4A3A4"/>
          </p15:clr>
        </p15:guide>
        <p15:guide id="2" pos="2229">
          <p15:clr>
            <a:srgbClr val="A4A3A4"/>
          </p15:clr>
        </p15:guide>
      </p15:notesGuideLst>
    </p:ext>
    <p:ext uri="http://customooxmlschemas.google.com/">
      <go:slidesCustomData xmlns:go="http://customooxmlschemas.google.com/" r:id="rId22" roundtripDataSignature="AMtx7mjeNyC1WOqdvQTv8Y0KO0lJZ1SO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E2A69DDE-F779-4BB3-AF38-EE3622F55566}">
  <a:tblStyle styleId="{E2A69DDE-F779-4BB3-AF38-EE3622F5556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CB92D990-DDF8-44E6-8B2A-CE31A0B8D856}"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94D95EEE-1DDE-4C8B-AD44-E44A80C272DC}" styleName="Table_2">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49" orient="horz"/>
        <p:guide pos="2229"/>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66733" cy="468154"/>
          </a:xfrm>
          <a:prstGeom prst="rect">
            <a:avLst/>
          </a:prstGeom>
          <a:noFill/>
          <a:ln>
            <a:noFill/>
          </a:ln>
        </p:spPr>
        <p:txBody>
          <a:bodyPr anchorCtr="0" anchor="t" bIns="46075" lIns="92175" spcFirstLastPara="1" rIns="92175" wrap="square" tIns="460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08705" y="0"/>
            <a:ext cx="3066733" cy="468154"/>
          </a:xfrm>
          <a:prstGeom prst="rect">
            <a:avLst/>
          </a:prstGeom>
          <a:noFill/>
          <a:ln>
            <a:noFill/>
          </a:ln>
        </p:spPr>
        <p:txBody>
          <a:bodyPr anchorCtr="0" anchor="t" bIns="46075" lIns="92175" spcFirstLastPara="1" rIns="92175" wrap="square" tIns="460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93297"/>
            <a:ext cx="3066733" cy="468154"/>
          </a:xfrm>
          <a:prstGeom prst="rect">
            <a:avLst/>
          </a:prstGeom>
          <a:noFill/>
          <a:ln>
            <a:noFill/>
          </a:ln>
        </p:spPr>
        <p:txBody>
          <a:bodyPr anchorCtr="0" anchor="b" bIns="46075" lIns="92175" spcFirstLastPara="1" rIns="92175" wrap="square" tIns="460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87" name="Google Shape;87;p1: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9: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3" name="Google Shape;193;p9: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None/>
            </a:pPr>
            <a:r>
              <a:rPr lang="en-US"/>
              <a:t>Note that questions are due on November 22</a:t>
            </a:r>
            <a:r>
              <a:rPr baseline="30000" lang="en-US"/>
              <a:t>nd</a:t>
            </a:r>
            <a:r>
              <a:rPr lang="en-US"/>
              <a:t> to jross@ebce.com</a:t>
            </a:r>
            <a:endParaRPr/>
          </a:p>
        </p:txBody>
      </p:sp>
      <p:sp>
        <p:nvSpPr>
          <p:cNvPr id="194" name="Google Shape;194;p9: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10: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3" name="Google Shape;203;p10: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Clr>
                <a:schemeClr val="dk1"/>
              </a:buClr>
              <a:buSzPts val="1200"/>
              <a:buFont typeface="Arial"/>
              <a:buNone/>
            </a:pPr>
            <a:r>
              <a:rPr lang="en-US"/>
              <a:t>Note where we are in the process.</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US"/>
              <a:t>Provide an overview of the data provision purpose and how to get the data. Refer them to RFP p. 5 for full details of data provision process. </a:t>
            </a:r>
            <a:endParaRPr/>
          </a:p>
        </p:txBody>
      </p:sp>
      <p:sp>
        <p:nvSpPr>
          <p:cNvPr id="204" name="Google Shape;204;p10: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11: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11: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Clr>
                <a:schemeClr val="dk1"/>
              </a:buClr>
              <a:buSzPts val="1200"/>
              <a:buFont typeface="Arial"/>
              <a:buNone/>
            </a:pPr>
            <a:r>
              <a:t/>
            </a:r>
            <a:endParaRPr/>
          </a:p>
        </p:txBody>
      </p:sp>
      <p:sp>
        <p:nvSpPr>
          <p:cNvPr id="218" name="Google Shape;218;p11: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g6af3ff5abb_0_7:notes"/>
          <p:cNvSpPr/>
          <p:nvPr>
            <p:ph idx="2" type="sldImg"/>
          </p:nvPr>
        </p:nvSpPr>
        <p:spPr>
          <a:xfrm>
            <a:off x="1196975" y="701675"/>
            <a:ext cx="4683000" cy="35115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6af3ff5abb_0_7:notes"/>
          <p:cNvSpPr txBox="1"/>
          <p:nvPr>
            <p:ph idx="1" type="body"/>
          </p:nvPr>
        </p:nvSpPr>
        <p:spPr>
          <a:xfrm>
            <a:off x="707708" y="4447461"/>
            <a:ext cx="5661600" cy="4213500"/>
          </a:xfrm>
          <a:prstGeom prst="rect">
            <a:avLst/>
          </a:prstGeom>
        </p:spPr>
        <p:txBody>
          <a:bodyPr anchorCtr="0" anchor="t" bIns="46075" lIns="92175" spcFirstLastPara="1" rIns="92175" wrap="square" tIns="46075">
            <a:noAutofit/>
          </a:bodyPr>
          <a:lstStyle/>
          <a:p>
            <a:pPr indent="0" lvl="0" marL="0" rtl="0" algn="l">
              <a:lnSpc>
                <a:spcPct val="90000"/>
              </a:lnSpc>
              <a:spcBef>
                <a:spcPts val="480"/>
              </a:spcBef>
              <a:spcAft>
                <a:spcPts val="0"/>
              </a:spcAft>
              <a:buNone/>
            </a:pPr>
            <a:r>
              <a:rPr lang="en-US"/>
              <a:t>E</a:t>
            </a:r>
            <a:r>
              <a:rPr lang="en-US"/>
              <a:t>valuation weighting criteria can be found on p. 10 of RFP but wanted to walk you through it here.</a:t>
            </a:r>
            <a:endParaRPr/>
          </a:p>
          <a:p>
            <a:pPr indent="0" lvl="0" marL="0" rtl="0" algn="l">
              <a:lnSpc>
                <a:spcPct val="90000"/>
              </a:lnSpc>
              <a:spcBef>
                <a:spcPts val="480"/>
              </a:spcBef>
              <a:spcAft>
                <a:spcPts val="0"/>
              </a:spcAft>
              <a:buNone/>
            </a:pPr>
            <a:r>
              <a:t/>
            </a:r>
            <a:endParaRPr/>
          </a:p>
          <a:p>
            <a:pPr indent="0" lvl="0" marL="0" rtl="0" algn="l">
              <a:lnSpc>
                <a:spcPct val="90000"/>
              </a:lnSpc>
              <a:spcBef>
                <a:spcPts val="480"/>
              </a:spcBef>
              <a:spcAft>
                <a:spcPts val="0"/>
              </a:spcAft>
              <a:buNone/>
            </a:pPr>
            <a:r>
              <a:t/>
            </a:r>
            <a:endParaRPr/>
          </a:p>
        </p:txBody>
      </p:sp>
      <p:sp>
        <p:nvSpPr>
          <p:cNvPr id="232" name="Google Shape;232;g6af3ff5abb_0_7:notes"/>
          <p:cNvSpPr txBox="1"/>
          <p:nvPr>
            <p:ph idx="12" type="sldNum"/>
          </p:nvPr>
        </p:nvSpPr>
        <p:spPr>
          <a:xfrm>
            <a:off x="4008705" y="8893297"/>
            <a:ext cx="3066600" cy="468300"/>
          </a:xfrm>
          <a:prstGeom prst="rect">
            <a:avLst/>
          </a:prstGeom>
        </p:spPr>
        <p:txBody>
          <a:bodyPr anchorCtr="0" anchor="b" bIns="46075" lIns="92175" spcFirstLastPara="1" rIns="92175" wrap="square" tIns="46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12: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p12: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None/>
            </a:pPr>
            <a:r>
              <a:rPr b="1" lang="en-US"/>
              <a:t>Note that all questions will be responded to in a written addendum following the webinar. Anything discussed on this webinar will be confirmed, or may be changed, in that addendum. </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US"/>
              <a:t>All questions must be written questions into chat. We will open up a voice line to each participant who asked the question to ask if the answer is clear, and other folks can jump in so we make sure each answer is clear and follow-up.</a:t>
            </a:r>
            <a:endParaRPr/>
          </a:p>
        </p:txBody>
      </p:sp>
      <p:sp>
        <p:nvSpPr>
          <p:cNvPr id="240" name="Google Shape;240;p12: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p13: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p13: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None/>
            </a:pPr>
            <a:r>
              <a:t/>
            </a:r>
            <a:endParaRPr/>
          </a:p>
        </p:txBody>
      </p:sp>
      <p:sp>
        <p:nvSpPr>
          <p:cNvPr id="252" name="Google Shape;252;p13: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None/>
            </a:pPr>
            <a:r>
              <a:rPr lang="en-US"/>
              <a:t>Intro to each agency by each point of contact. </a:t>
            </a:r>
            <a:endParaRPr/>
          </a:p>
        </p:txBody>
      </p:sp>
      <p:sp>
        <p:nvSpPr>
          <p:cNvPr id="99" name="Google Shape;99;p2: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3: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1" name="Google Shape;111;p3: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None/>
            </a:pPr>
            <a:r>
              <a:t/>
            </a:r>
            <a:endParaRPr/>
          </a:p>
        </p:txBody>
      </p:sp>
      <p:sp>
        <p:nvSpPr>
          <p:cNvPr id="112" name="Google Shape;112;p3: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4:notes"/>
          <p:cNvSpPr txBox="1"/>
          <p:nvPr/>
        </p:nvSpPr>
        <p:spPr>
          <a:xfrm>
            <a:off x="4008652" y="8894501"/>
            <a:ext cx="3067215" cy="466457"/>
          </a:xfrm>
          <a:prstGeom prst="rect">
            <a:avLst/>
          </a:prstGeom>
          <a:noFill/>
          <a:ln>
            <a:noFill/>
          </a:ln>
        </p:spPr>
        <p:txBody>
          <a:bodyPr anchorCtr="0" anchor="b" bIns="46950" lIns="93900" spcFirstLastPara="1" rIns="93900" wrap="square" tIns="4695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
        <p:nvSpPr>
          <p:cNvPr id="133" name="Google Shape;133;p4: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4" name="Google Shape;134;p4: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5: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5: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Clr>
                <a:schemeClr val="dk1"/>
              </a:buClr>
              <a:buSzPts val="1200"/>
              <a:buFont typeface="Arial"/>
              <a:buNone/>
            </a:pPr>
            <a:r>
              <a:rPr lang="en-US"/>
              <a:t>The core of the proposal is addressing the mandatory proposal parameters included in the RFP. The LSEs are encouraging creative, innovative proposals, but every proposal must satisfy the content and requirements specified in the mandatory proposal parameters. </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b="1" lang="en-US"/>
              <a:t>We will cover an outline of the parameters here, but all Proposers should make sure to review the parameters in the RFP in detail. </a:t>
            </a:r>
            <a:endParaRPr/>
          </a:p>
        </p:txBody>
      </p:sp>
      <p:sp>
        <p:nvSpPr>
          <p:cNvPr id="148" name="Google Shape;148;p5: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6: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6: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Clr>
                <a:schemeClr val="dk1"/>
              </a:buClr>
              <a:buSzPts val="1200"/>
              <a:buFont typeface="Arial"/>
              <a:buNone/>
            </a:pPr>
            <a:r>
              <a:t/>
            </a:r>
            <a:endParaRPr b="1"/>
          </a:p>
          <a:p>
            <a:pPr indent="0" lvl="0" marL="0" rtl="0" algn="l">
              <a:spcBef>
                <a:spcPts val="0"/>
              </a:spcBef>
              <a:spcAft>
                <a:spcPts val="0"/>
              </a:spcAft>
              <a:buClr>
                <a:schemeClr val="dk1"/>
              </a:buClr>
              <a:buSzPts val="1200"/>
              <a:buFont typeface="Arial"/>
              <a:buNone/>
            </a:pPr>
            <a:r>
              <a:t/>
            </a:r>
            <a:endParaRPr b="1"/>
          </a:p>
        </p:txBody>
      </p:sp>
      <p:sp>
        <p:nvSpPr>
          <p:cNvPr id="156" name="Google Shape;156;p6: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p7: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3" name="Google Shape;163;p7: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Clr>
                <a:schemeClr val="dk1"/>
              </a:buClr>
              <a:buSzPts val="1200"/>
              <a:buFont typeface="Arial"/>
              <a:buNone/>
            </a:pPr>
            <a:r>
              <a:t/>
            </a:r>
            <a:endParaRPr/>
          </a:p>
        </p:txBody>
      </p:sp>
      <p:sp>
        <p:nvSpPr>
          <p:cNvPr id="164" name="Google Shape;164;p7: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6af3ff5abb_0_0:notes"/>
          <p:cNvSpPr/>
          <p:nvPr>
            <p:ph idx="2" type="sldImg"/>
          </p:nvPr>
        </p:nvSpPr>
        <p:spPr>
          <a:xfrm>
            <a:off x="1196975" y="701675"/>
            <a:ext cx="4683000" cy="35115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6af3ff5abb_0_0:notes"/>
          <p:cNvSpPr txBox="1"/>
          <p:nvPr>
            <p:ph idx="1" type="body"/>
          </p:nvPr>
        </p:nvSpPr>
        <p:spPr>
          <a:xfrm>
            <a:off x="707708" y="4447461"/>
            <a:ext cx="5661600" cy="4213500"/>
          </a:xfrm>
          <a:prstGeom prst="rect">
            <a:avLst/>
          </a:prstGeom>
        </p:spPr>
        <p:txBody>
          <a:bodyPr anchorCtr="0" anchor="t" bIns="46075" lIns="92175" spcFirstLastPara="1" rIns="92175" wrap="square" tIns="46075">
            <a:noAutofit/>
          </a:bodyPr>
          <a:lstStyle/>
          <a:p>
            <a:pPr indent="0" lvl="0" marL="0" rtl="0" algn="l">
              <a:spcBef>
                <a:spcPts val="0"/>
              </a:spcBef>
              <a:spcAft>
                <a:spcPts val="0"/>
              </a:spcAft>
              <a:buNone/>
            </a:pPr>
            <a:r>
              <a:rPr lang="en-US"/>
              <a:t>Now that we have gone through the mandatory proposal requirements, we wanted to highlight two particularly important pieces of the RFP, go-to-market strategy and pricing sheet.</a:t>
            </a:r>
            <a:endParaRPr/>
          </a:p>
          <a:p>
            <a:pPr indent="0" lvl="0" marL="0" rtl="0" algn="l">
              <a:spcBef>
                <a:spcPts val="0"/>
              </a:spcBef>
              <a:spcAft>
                <a:spcPts val="0"/>
              </a:spcAft>
              <a:buNone/>
            </a:pPr>
            <a:r>
              <a:t/>
            </a:r>
            <a:endParaRPr/>
          </a:p>
          <a:p>
            <a:pPr indent="0" lvl="0" marL="0" rtl="0" algn="l">
              <a:spcBef>
                <a:spcPts val="360"/>
              </a:spcBef>
              <a:spcAft>
                <a:spcPts val="0"/>
              </a:spcAft>
              <a:buNone/>
            </a:pPr>
            <a:r>
              <a:rPr lang="en-US"/>
              <a:t>A</a:t>
            </a:r>
            <a:r>
              <a:rPr lang="en-US"/>
              <a:t>wardee(s) expected to act as marketing &amp; engagement partner to LSEs</a:t>
            </a:r>
            <a:endParaRPr/>
          </a:p>
        </p:txBody>
      </p:sp>
      <p:sp>
        <p:nvSpPr>
          <p:cNvPr id="172" name="Google Shape;172;g6af3ff5abb_0_0:notes"/>
          <p:cNvSpPr txBox="1"/>
          <p:nvPr>
            <p:ph idx="12" type="sldNum"/>
          </p:nvPr>
        </p:nvSpPr>
        <p:spPr>
          <a:xfrm>
            <a:off x="4008705" y="8893297"/>
            <a:ext cx="3066600" cy="468300"/>
          </a:xfrm>
          <a:prstGeom prst="rect">
            <a:avLst/>
          </a:prstGeom>
        </p:spPr>
        <p:txBody>
          <a:bodyPr anchorCtr="0" anchor="b" bIns="46075" lIns="92175" spcFirstLastPara="1" rIns="92175" wrap="square" tIns="46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8:notes"/>
          <p:cNvSpPr/>
          <p:nvPr>
            <p:ph idx="2" type="sldImg"/>
          </p:nvPr>
        </p:nvSpPr>
        <p:spPr>
          <a:xfrm>
            <a:off x="1196975" y="701675"/>
            <a:ext cx="4683125" cy="35115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9" name="Google Shape;179;p8:notes"/>
          <p:cNvSpPr txBox="1"/>
          <p:nvPr>
            <p:ph idx="1" type="body"/>
          </p:nvPr>
        </p:nvSpPr>
        <p:spPr>
          <a:xfrm>
            <a:off x="707708" y="4447461"/>
            <a:ext cx="5661660" cy="4213384"/>
          </a:xfrm>
          <a:prstGeom prst="rect">
            <a:avLst/>
          </a:prstGeom>
          <a:noFill/>
          <a:ln>
            <a:noFill/>
          </a:ln>
        </p:spPr>
        <p:txBody>
          <a:bodyPr anchorCtr="0" anchor="t" bIns="46075" lIns="92175" spcFirstLastPara="1" rIns="92175" wrap="square" tIns="46075">
            <a:normAutofit/>
          </a:bodyPr>
          <a:lstStyle/>
          <a:p>
            <a:pPr indent="0" lvl="0" marL="0" rtl="0" algn="l">
              <a:spcBef>
                <a:spcPts val="0"/>
              </a:spcBef>
              <a:spcAft>
                <a:spcPts val="0"/>
              </a:spcAft>
              <a:buNone/>
            </a:pPr>
            <a:r>
              <a:rPr lang="en-US"/>
              <a:t>Overview and run through example of entering a pricing scenario</a:t>
            </a:r>
            <a:endParaRPr/>
          </a:p>
        </p:txBody>
      </p:sp>
      <p:sp>
        <p:nvSpPr>
          <p:cNvPr id="180" name="Google Shape;180;p8:notes"/>
          <p:cNvSpPr txBox="1"/>
          <p:nvPr>
            <p:ph idx="12" type="sldNum"/>
          </p:nvPr>
        </p:nvSpPr>
        <p:spPr>
          <a:xfrm>
            <a:off x="4008705" y="8893297"/>
            <a:ext cx="3066733" cy="468154"/>
          </a:xfrm>
          <a:prstGeom prst="rect">
            <a:avLst/>
          </a:prstGeom>
          <a:noFill/>
          <a:ln>
            <a:noFill/>
          </a:ln>
        </p:spPr>
        <p:txBody>
          <a:bodyPr anchorCtr="0" anchor="b" bIns="46075" lIns="92175" spcFirstLastPara="1" rIns="92175" wrap="square" tIns="460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 name="Shape 15"/>
        <p:cNvGrpSpPr/>
        <p:nvPr/>
      </p:nvGrpSpPr>
      <p:grpSpPr>
        <a:xfrm>
          <a:off x="0" y="0"/>
          <a:ext cx="0" cy="0"/>
          <a:chOff x="0" y="0"/>
          <a:chExt cx="0" cy="0"/>
        </a:xfrm>
      </p:grpSpPr>
      <p:sp>
        <p:nvSpPr>
          <p:cNvPr id="16" name="Google Shape;16;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4"/>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1" name="Shape 21"/>
        <p:cNvGrpSpPr/>
        <p:nvPr/>
      </p:nvGrpSpPr>
      <p:grpSpPr>
        <a:xfrm>
          <a:off x="0" y="0"/>
          <a:ext cx="0" cy="0"/>
          <a:chOff x="0" y="0"/>
          <a:chExt cx="0" cy="0"/>
        </a:xfrm>
      </p:grpSpPr>
      <p:sp>
        <p:nvSpPr>
          <p:cNvPr id="22" name="Google Shape;22;p1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1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2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2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2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2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mailto:j.ross@ebce.com" TargetMode="External"/><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2.jpg"/><Relationship Id="rId6"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
          <p:cNvSpPr/>
          <p:nvPr/>
        </p:nvSpPr>
        <p:spPr>
          <a:xfrm>
            <a:off x="0" y="2209800"/>
            <a:ext cx="9144000" cy="249349"/>
          </a:xfrm>
          <a:prstGeom prst="rect">
            <a:avLst/>
          </a:prstGeom>
          <a:solidFill>
            <a:srgbClr val="002060"/>
          </a:solidFill>
          <a:ln cap="flat" cmpd="sng" w="9525">
            <a:solidFill>
              <a:srgbClr val="7F7F7F"/>
            </a:solidFill>
            <a:prstDash val="solid"/>
            <a:round/>
            <a:headEnd len="sm" w="sm" type="none"/>
            <a:tailEnd len="sm" w="sm" type="none"/>
          </a:ln>
          <a:effectLst>
            <a:outerShdw blurRad="40000" rotWithShape="0" dir="5400000" dist="20000">
              <a:srgbClr val="000000">
                <a:alpha val="37647"/>
              </a:srgbClr>
            </a:outerShdw>
            <a:reflection blurRad="0" dir="0" dist="0" endA="300" endPos="90000" fadeDir="5400000" kx="0" rotWithShape="0" algn="bl" stA="50000" stPos="0" sy="-100000" ky="0"/>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90" name="Google Shape;90;p1"/>
          <p:cNvSpPr txBox="1"/>
          <p:nvPr/>
        </p:nvSpPr>
        <p:spPr>
          <a:xfrm>
            <a:off x="0" y="2895600"/>
            <a:ext cx="9144000" cy="1752600"/>
          </a:xfrm>
          <a:prstGeom prst="rect">
            <a:avLst/>
          </a:prstGeom>
          <a:noFill/>
          <a:ln>
            <a:noFill/>
          </a:ln>
        </p:spPr>
        <p:txBody>
          <a:bodyPr anchorCtr="0" anchor="t" bIns="45700" lIns="91425" spcFirstLastPara="1" rIns="91425" wrap="square" tIns="45700">
            <a:noAutofit/>
          </a:bodyPr>
          <a:lstStyle/>
          <a:p>
            <a:pPr indent="-342900" lvl="0" marL="342900" marR="0" rtl="0" algn="ctr">
              <a:spcBef>
                <a:spcPts val="0"/>
              </a:spcBef>
              <a:spcAft>
                <a:spcPts val="0"/>
              </a:spcAft>
              <a:buClr>
                <a:schemeClr val="dk1"/>
              </a:buClr>
              <a:buSzPts val="4000"/>
              <a:buFont typeface="Arial"/>
              <a:buNone/>
            </a:pPr>
            <a:r>
              <a:rPr b="0" i="0" lang="en-US" sz="4000" u="none" cap="none" strike="noStrike">
                <a:solidFill>
                  <a:schemeClr val="dk1"/>
                </a:solidFill>
                <a:latin typeface="Calibri"/>
                <a:ea typeface="Calibri"/>
                <a:cs typeface="Calibri"/>
                <a:sym typeface="Calibri"/>
              </a:rPr>
              <a:t>Pre-Proposal Webinar</a:t>
            </a:r>
            <a:endParaRPr/>
          </a:p>
          <a:p>
            <a:pPr indent="-342900" lvl="0" marL="342900" marR="0" rtl="0" algn="ctr">
              <a:spcBef>
                <a:spcPts val="72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November 12, 2019</a:t>
            </a:r>
            <a:endParaRPr/>
          </a:p>
        </p:txBody>
      </p:sp>
      <p:pic>
        <p:nvPicPr>
          <p:cNvPr id="91" name="Google Shape;91;p1"/>
          <p:cNvPicPr preferRelativeResize="0"/>
          <p:nvPr/>
        </p:nvPicPr>
        <p:blipFill rotWithShape="1">
          <a:blip r:embed="rId3">
            <a:alphaModFix/>
          </a:blip>
          <a:srcRect b="0" l="0" r="0" t="0"/>
          <a:stretch/>
        </p:blipFill>
        <p:spPr>
          <a:xfrm>
            <a:off x="1524001" y="4522971"/>
            <a:ext cx="2133600" cy="666750"/>
          </a:xfrm>
          <a:prstGeom prst="rect">
            <a:avLst/>
          </a:prstGeom>
          <a:noFill/>
          <a:ln>
            <a:noFill/>
          </a:ln>
        </p:spPr>
      </p:pic>
      <p:pic>
        <p:nvPicPr>
          <p:cNvPr id="92" name="Google Shape;92;p1"/>
          <p:cNvPicPr preferRelativeResize="0"/>
          <p:nvPr/>
        </p:nvPicPr>
        <p:blipFill rotWithShape="1">
          <a:blip r:embed="rId4">
            <a:alphaModFix/>
          </a:blip>
          <a:srcRect b="0" l="0" r="0" t="0"/>
          <a:stretch/>
        </p:blipFill>
        <p:spPr>
          <a:xfrm>
            <a:off x="5295579" y="4580121"/>
            <a:ext cx="2133600" cy="609600"/>
          </a:xfrm>
          <a:prstGeom prst="rect">
            <a:avLst/>
          </a:prstGeom>
          <a:noFill/>
          <a:ln>
            <a:noFill/>
          </a:ln>
        </p:spPr>
      </p:pic>
      <p:pic>
        <p:nvPicPr>
          <p:cNvPr id="93" name="Google Shape;93;p1"/>
          <p:cNvPicPr preferRelativeResize="0"/>
          <p:nvPr/>
        </p:nvPicPr>
        <p:blipFill rotWithShape="1">
          <a:blip r:embed="rId5">
            <a:alphaModFix/>
          </a:blip>
          <a:srcRect b="0" l="0" r="0" t="0"/>
          <a:stretch/>
        </p:blipFill>
        <p:spPr>
          <a:xfrm>
            <a:off x="5033642" y="5222193"/>
            <a:ext cx="2657475" cy="1171575"/>
          </a:xfrm>
          <a:prstGeom prst="rect">
            <a:avLst/>
          </a:prstGeom>
          <a:noFill/>
          <a:ln>
            <a:noFill/>
          </a:ln>
        </p:spPr>
      </p:pic>
      <p:sp>
        <p:nvSpPr>
          <p:cNvPr id="94" name="Google Shape;94;p1"/>
          <p:cNvSpPr txBox="1"/>
          <p:nvPr/>
        </p:nvSpPr>
        <p:spPr>
          <a:xfrm>
            <a:off x="-8021" y="336573"/>
            <a:ext cx="9144000" cy="1752600"/>
          </a:xfrm>
          <a:prstGeom prst="rect">
            <a:avLst/>
          </a:prstGeom>
          <a:noFill/>
          <a:ln>
            <a:noFill/>
          </a:ln>
        </p:spPr>
        <p:txBody>
          <a:bodyPr anchorCtr="0" anchor="t" bIns="45700" lIns="91425" spcFirstLastPara="1" rIns="91425" wrap="square" tIns="45700">
            <a:noAutofit/>
          </a:bodyPr>
          <a:lstStyle/>
          <a:p>
            <a:pPr indent="-342900" lvl="0" marL="342900" marR="0" rtl="0" algn="ctr">
              <a:spcBef>
                <a:spcPts val="0"/>
              </a:spcBef>
              <a:spcAft>
                <a:spcPts val="0"/>
              </a:spcAft>
              <a:buClr>
                <a:schemeClr val="dk1"/>
              </a:buClr>
              <a:buSzPts val="4000"/>
              <a:buFont typeface="Arial"/>
              <a:buNone/>
            </a:pPr>
            <a:r>
              <a:rPr b="0" i="0" lang="en-US" sz="4000" u="none" cap="none" strike="noStrike">
                <a:solidFill>
                  <a:schemeClr val="dk1"/>
                </a:solidFill>
                <a:latin typeface="Calibri"/>
                <a:ea typeface="Calibri"/>
                <a:cs typeface="Calibri"/>
                <a:sym typeface="Calibri"/>
              </a:rPr>
              <a:t>Bay Area Distributed Resource Adequacy Capacity RFP</a:t>
            </a:r>
            <a:endParaRPr/>
          </a:p>
        </p:txBody>
      </p:sp>
      <p:pic>
        <p:nvPicPr>
          <p:cNvPr id="95" name="Google Shape;95;p1"/>
          <p:cNvPicPr preferRelativeResize="0"/>
          <p:nvPr/>
        </p:nvPicPr>
        <p:blipFill rotWithShape="1">
          <a:blip r:embed="rId6">
            <a:alphaModFix/>
          </a:blip>
          <a:srcRect b="0" l="0" r="0" t="0"/>
          <a:stretch/>
        </p:blipFill>
        <p:spPr>
          <a:xfrm>
            <a:off x="1197429" y="5503180"/>
            <a:ext cx="2786743" cy="609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9"/>
          <p:cNvSpPr txBox="1"/>
          <p:nvPr>
            <p:ph type="title"/>
          </p:nvPr>
        </p:nvSpPr>
        <p:spPr>
          <a:xfrm>
            <a:off x="457200" y="274646"/>
            <a:ext cx="8229600" cy="7923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000"/>
              <a:buFont typeface="Calibri"/>
              <a:buNone/>
            </a:pPr>
            <a:r>
              <a:rPr lang="en-US" sz="4000"/>
              <a:t>RFP Timeline </a:t>
            </a:r>
            <a:r>
              <a:rPr lang="en-US" sz="1800"/>
              <a:t>(subject to revision)</a:t>
            </a:r>
            <a:br>
              <a:rPr lang="en-US" sz="1600">
                <a:latin typeface="Twentieth Century"/>
                <a:ea typeface="Twentieth Century"/>
                <a:cs typeface="Twentieth Century"/>
                <a:sym typeface="Twentieth Century"/>
              </a:rPr>
            </a:br>
            <a:endParaRPr sz="1600">
              <a:latin typeface="Twentieth Century"/>
              <a:ea typeface="Twentieth Century"/>
              <a:cs typeface="Twentieth Century"/>
              <a:sym typeface="Twentieth Century"/>
            </a:endParaRPr>
          </a:p>
        </p:txBody>
      </p:sp>
      <p:sp>
        <p:nvSpPr>
          <p:cNvPr id="197" name="Google Shape;197;p9"/>
          <p:cNvSpPr/>
          <p:nvPr/>
        </p:nvSpPr>
        <p:spPr>
          <a:xfrm>
            <a:off x="2319338" y="9832975"/>
            <a:ext cx="5970587" cy="1452563"/>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cxnSp>
        <p:nvCxnSpPr>
          <p:cNvPr id="198" name="Google Shape;198;p9"/>
          <p:cNvCxnSpPr/>
          <p:nvPr/>
        </p:nvCxnSpPr>
        <p:spPr>
          <a:xfrm>
            <a:off x="304800" y="914400"/>
            <a:ext cx="8458200" cy="0"/>
          </a:xfrm>
          <a:prstGeom prst="straightConnector1">
            <a:avLst/>
          </a:prstGeom>
          <a:noFill/>
          <a:ln cap="flat" cmpd="sng" w="38100">
            <a:solidFill>
              <a:srgbClr val="4A7DBA"/>
            </a:solidFill>
            <a:prstDash val="solid"/>
            <a:round/>
            <a:headEnd len="sm" w="sm" type="none"/>
            <a:tailEnd len="sm" w="sm" type="none"/>
          </a:ln>
        </p:spPr>
      </p:cxnSp>
      <p:sp>
        <p:nvSpPr>
          <p:cNvPr id="199" name="Google Shape;199;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200" name="Google Shape;200;p9"/>
          <p:cNvGraphicFramePr/>
          <p:nvPr/>
        </p:nvGraphicFramePr>
        <p:xfrm>
          <a:off x="381000" y="980440"/>
          <a:ext cx="3000000" cy="3000000"/>
        </p:xfrm>
        <a:graphic>
          <a:graphicData uri="http://schemas.openxmlformats.org/drawingml/2006/table">
            <a:tbl>
              <a:tblPr>
                <a:noFill/>
                <a:tableStyleId>{CB92D990-DDF8-44E6-8B2A-CE31A0B8D856}</a:tableStyleId>
              </a:tblPr>
              <a:tblGrid>
                <a:gridCol w="4114800"/>
                <a:gridCol w="4114800"/>
              </a:tblGrid>
              <a:tr h="348350">
                <a:tc>
                  <a:txBody>
                    <a:bodyPr/>
                    <a:lstStyle/>
                    <a:p>
                      <a:pPr indent="0" lvl="0" marL="0" marR="0" rtl="0" algn="ctr">
                        <a:spcBef>
                          <a:spcPts val="0"/>
                        </a:spcBef>
                        <a:spcAft>
                          <a:spcPts val="0"/>
                        </a:spcAft>
                        <a:buNone/>
                      </a:pPr>
                      <a:r>
                        <a:rPr b="1" i="0" lang="en-US" sz="1600" u="none" strike="noStrike">
                          <a:solidFill>
                            <a:srgbClr val="000000"/>
                          </a:solidFill>
                          <a:latin typeface="Calibri"/>
                          <a:ea typeface="Calibri"/>
                          <a:cs typeface="Calibri"/>
                          <a:sym typeface="Calibri"/>
                        </a:rPr>
                        <a:t>Event</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i="0" lang="en-US" sz="1600" u="none" strike="noStrike">
                          <a:solidFill>
                            <a:srgbClr val="000000"/>
                          </a:solidFill>
                          <a:latin typeface="Calibri"/>
                          <a:ea typeface="Calibri"/>
                          <a:cs typeface="Calibri"/>
                          <a:sym typeface="Calibri"/>
                        </a:rPr>
                        <a:t>Date</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Issuance of RFP</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November 5th, 2019</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Informational Webinar</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November 12th, 2019, 1:30-3:00pm</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Representative Data Available </a:t>
                      </a:r>
                      <a:endParaRPr b="0" i="0" sz="1600" u="none" strike="noStrike">
                        <a:solidFill>
                          <a:srgbClr val="000000"/>
                        </a:solidFill>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November </a:t>
                      </a:r>
                      <a:r>
                        <a:rPr lang="en-US" sz="1600">
                          <a:latin typeface="Calibri"/>
                          <a:ea typeface="Calibri"/>
                          <a:cs typeface="Calibri"/>
                          <a:sym typeface="Calibri"/>
                        </a:rPr>
                        <a:t>15th,</a:t>
                      </a:r>
                      <a:r>
                        <a:rPr b="0" i="0" lang="en-US" sz="1600" u="none" strike="noStrike">
                          <a:solidFill>
                            <a:srgbClr val="000000"/>
                          </a:solidFill>
                          <a:latin typeface="Calibri"/>
                          <a:ea typeface="Calibri"/>
                          <a:cs typeface="Calibri"/>
                          <a:sym typeface="Calibri"/>
                        </a:rPr>
                        <a:t> 2019</a:t>
                      </a:r>
                      <a:endParaRPr b="0" i="0" sz="1600" u="none" strike="noStrike">
                        <a:solidFill>
                          <a:srgbClr val="000000"/>
                        </a:solidFill>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lang="en-US" sz="1600">
                          <a:latin typeface="Calibri"/>
                          <a:ea typeface="Calibri"/>
                          <a:cs typeface="Calibri"/>
                          <a:sym typeface="Calibri"/>
                        </a:rPr>
                        <a:t>Webinar Addendum Issuance</a:t>
                      </a:r>
                      <a:endParaRPr b="0" i="0" sz="1600" u="none" strike="noStrike">
                        <a:solidFill>
                          <a:srgbClr val="000000"/>
                        </a:solidFill>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lang="en-US" sz="1600">
                          <a:latin typeface="Calibri"/>
                          <a:ea typeface="Calibri"/>
                          <a:cs typeface="Calibri"/>
                          <a:sym typeface="Calibri"/>
                        </a:rPr>
                        <a:t>November 19th, 2019</a:t>
                      </a:r>
                      <a:endParaRPr b="0" i="0" sz="1600" u="none" strike="noStrike">
                        <a:solidFill>
                          <a:srgbClr val="000000"/>
                        </a:solidFill>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Deadline for Questions</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5pm PST, November 22nd, 2019</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Deadline for Data Requests</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5pm PST, December 4th, 2019</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extLst>
                            <a:ext uri="http://customooxmlschemas.google.com/">
                              <go:slidesCustomData xmlns:go="http://customooxmlschemas.google.com/" textRoundtripDataId="5"/>
                            </a:ext>
                          </a:extLst>
                        </a:rPr>
                        <a:t>Addendum Issuance</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December 4th, 2019</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Final Proposals Due</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5pm PST, December 23rd, 2019</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Proposal Review</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December 23rd, 2019 - January 17th, 2020</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Interviews</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January 20th-24th, 2020</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Selection of Preferred Awardee(s)</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February, 2020</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Contract Negotiation Period</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February, 2020</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Notice of Intent to Award</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March 2020</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48350">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Board Meeting for Approval</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r>
                        <a:rPr b="0" i="0" lang="en-US" sz="1600" u="none" strike="noStrike">
                          <a:solidFill>
                            <a:srgbClr val="000000"/>
                          </a:solidFill>
                          <a:latin typeface="Calibri"/>
                          <a:ea typeface="Calibri"/>
                          <a:cs typeface="Calibri"/>
                          <a:sym typeface="Calibri"/>
                        </a:rPr>
                        <a:t>April 2020</a:t>
                      </a:r>
                      <a:endParaRPr sz="16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Google Shape;20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Solicitation Process</a:t>
            </a:r>
            <a:endParaRPr/>
          </a:p>
        </p:txBody>
      </p:sp>
      <p:sp>
        <p:nvSpPr>
          <p:cNvPr id="207" name="Google Shape;207;p10"/>
          <p:cNvSpPr txBox="1"/>
          <p:nvPr>
            <p:ph idx="1" type="body"/>
          </p:nvPr>
        </p:nvSpPr>
        <p:spPr>
          <a:xfrm>
            <a:off x="457200" y="1447800"/>
            <a:ext cx="8229600" cy="4038600"/>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dk1"/>
              </a:buClr>
              <a:buSzPts val="2220"/>
              <a:buChar char="•"/>
            </a:pPr>
            <a:r>
              <a:rPr b="1" lang="en-US" sz="2220"/>
              <a:t>Data Provision Process: </a:t>
            </a:r>
            <a:r>
              <a:rPr lang="en-US" sz="2220"/>
              <a:t>Interested parties should contact </a:t>
            </a:r>
            <a:r>
              <a:rPr lang="en-US" sz="2220" u="sng">
                <a:solidFill>
                  <a:schemeClr val="hlink"/>
                </a:solidFill>
                <a:hlinkClick r:id="rId3"/>
              </a:rPr>
              <a:t>jross@ebce.com</a:t>
            </a:r>
            <a:r>
              <a:rPr lang="en-US" sz="2220"/>
              <a:t> by December 4</a:t>
            </a:r>
            <a:r>
              <a:rPr baseline="30000" lang="en-US" sz="2220"/>
              <a:t>th</a:t>
            </a:r>
            <a:r>
              <a:rPr lang="en-US" sz="2220"/>
              <a:t> to receive data sample.</a:t>
            </a:r>
            <a:endParaRPr/>
          </a:p>
          <a:p>
            <a:pPr indent="0" lvl="0" marL="0" rtl="0" algn="l">
              <a:lnSpc>
                <a:spcPct val="90000"/>
              </a:lnSpc>
              <a:spcBef>
                <a:spcPts val="444"/>
              </a:spcBef>
              <a:spcAft>
                <a:spcPts val="0"/>
              </a:spcAft>
              <a:buClr>
                <a:schemeClr val="dk1"/>
              </a:buClr>
              <a:buSzPts val="2220"/>
              <a:buNone/>
            </a:pPr>
            <a:r>
              <a:t/>
            </a:r>
            <a:endParaRPr sz="2220"/>
          </a:p>
          <a:p>
            <a:pPr indent="-342900" lvl="0" marL="342900" rtl="0" algn="l">
              <a:lnSpc>
                <a:spcPct val="90000"/>
              </a:lnSpc>
              <a:spcBef>
                <a:spcPts val="444"/>
              </a:spcBef>
              <a:spcAft>
                <a:spcPts val="0"/>
              </a:spcAft>
              <a:buClr>
                <a:schemeClr val="dk1"/>
              </a:buClr>
              <a:buSzPts val="2220"/>
              <a:buChar char="•"/>
            </a:pPr>
            <a:r>
              <a:rPr lang="en-US" sz="2220"/>
              <a:t>Proposals are submitted and reviewed by each LSE. </a:t>
            </a:r>
            <a:r>
              <a:rPr i="1" lang="en-US" sz="2220"/>
              <a:t>Note: Proposers can submit to any combination of LSEs and for any combination of  Site Types (residential, commercial or both)</a:t>
            </a:r>
            <a:endParaRPr/>
          </a:p>
          <a:p>
            <a:pPr indent="0" lvl="0" marL="0" rtl="0" algn="l">
              <a:lnSpc>
                <a:spcPct val="90000"/>
              </a:lnSpc>
              <a:spcBef>
                <a:spcPts val="444"/>
              </a:spcBef>
              <a:spcAft>
                <a:spcPts val="0"/>
              </a:spcAft>
              <a:buClr>
                <a:schemeClr val="dk1"/>
              </a:buClr>
              <a:buSzPts val="2220"/>
              <a:buNone/>
            </a:pPr>
            <a:r>
              <a:t/>
            </a:r>
            <a:endParaRPr i="1" sz="2220"/>
          </a:p>
          <a:p>
            <a:pPr indent="-342900" lvl="0" marL="342900" rtl="0" algn="l">
              <a:lnSpc>
                <a:spcPct val="90000"/>
              </a:lnSpc>
              <a:spcBef>
                <a:spcPts val="444"/>
              </a:spcBef>
              <a:spcAft>
                <a:spcPts val="0"/>
              </a:spcAft>
              <a:buClr>
                <a:schemeClr val="dk1"/>
              </a:buClr>
              <a:buSzPts val="2220"/>
              <a:buChar char="•"/>
            </a:pPr>
            <a:r>
              <a:rPr lang="en-US" sz="2220"/>
              <a:t>Proposals for each LSE should be submitted by email directly to the Authorized Contact for the relevant LSE. </a:t>
            </a:r>
            <a:endParaRPr/>
          </a:p>
          <a:p>
            <a:pPr indent="0" lvl="0" marL="0" rtl="0" algn="l">
              <a:lnSpc>
                <a:spcPct val="90000"/>
              </a:lnSpc>
              <a:spcBef>
                <a:spcPts val="444"/>
              </a:spcBef>
              <a:spcAft>
                <a:spcPts val="0"/>
              </a:spcAft>
              <a:buClr>
                <a:schemeClr val="dk1"/>
              </a:buClr>
              <a:buSzPts val="2220"/>
              <a:buNone/>
            </a:pPr>
            <a:r>
              <a:t/>
            </a:r>
            <a:endParaRPr sz="2220"/>
          </a:p>
          <a:p>
            <a:pPr indent="-342900" lvl="0" marL="342900" rtl="0" algn="l">
              <a:lnSpc>
                <a:spcPct val="90000"/>
              </a:lnSpc>
              <a:spcBef>
                <a:spcPts val="444"/>
              </a:spcBef>
              <a:spcAft>
                <a:spcPts val="0"/>
              </a:spcAft>
              <a:buClr>
                <a:schemeClr val="dk1"/>
              </a:buClr>
              <a:buSzPts val="2220"/>
              <a:buChar char="•"/>
            </a:pPr>
            <a:r>
              <a:rPr lang="en-US" sz="2220"/>
              <a:t>Each LSE conducts, interview and contract negotiations individually.</a:t>
            </a:r>
            <a:endParaRPr/>
          </a:p>
          <a:p>
            <a:pPr indent="0" lvl="0" marL="0" rtl="0" algn="l">
              <a:lnSpc>
                <a:spcPct val="90000"/>
              </a:lnSpc>
              <a:spcBef>
                <a:spcPts val="444"/>
              </a:spcBef>
              <a:spcAft>
                <a:spcPts val="0"/>
              </a:spcAft>
              <a:buClr>
                <a:schemeClr val="dk1"/>
              </a:buClr>
              <a:buSzPts val="2220"/>
              <a:buNone/>
            </a:pPr>
            <a:r>
              <a:t/>
            </a:r>
            <a:endParaRPr sz="2220"/>
          </a:p>
        </p:txBody>
      </p:sp>
      <p:cxnSp>
        <p:nvCxnSpPr>
          <p:cNvPr id="208" name="Google Shape;208;p10"/>
          <p:cNvCxnSpPr/>
          <p:nvPr/>
        </p:nvCxnSpPr>
        <p:spPr>
          <a:xfrm>
            <a:off x="381000" y="1371600"/>
            <a:ext cx="8458200" cy="0"/>
          </a:xfrm>
          <a:prstGeom prst="straightConnector1">
            <a:avLst/>
          </a:prstGeom>
          <a:noFill/>
          <a:ln cap="flat" cmpd="sng" w="38100">
            <a:solidFill>
              <a:srgbClr val="4A7DBA"/>
            </a:solidFill>
            <a:prstDash val="solid"/>
            <a:round/>
            <a:headEnd len="sm" w="sm" type="none"/>
            <a:tailEnd len="sm" w="sm" type="none"/>
          </a:ln>
        </p:spPr>
      </p:cxnSp>
      <p:sp>
        <p:nvSpPr>
          <p:cNvPr id="209" name="Google Shape;209;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210" name="Google Shape;210;p10"/>
          <p:cNvGrpSpPr/>
          <p:nvPr/>
        </p:nvGrpSpPr>
        <p:grpSpPr>
          <a:xfrm>
            <a:off x="737431" y="6106624"/>
            <a:ext cx="7669137" cy="479120"/>
            <a:chOff x="466749" y="6106624"/>
            <a:chExt cx="7669137" cy="479120"/>
          </a:xfrm>
        </p:grpSpPr>
        <p:pic>
          <p:nvPicPr>
            <p:cNvPr id="211" name="Google Shape;211;p10"/>
            <p:cNvPicPr preferRelativeResize="0"/>
            <p:nvPr/>
          </p:nvPicPr>
          <p:blipFill rotWithShape="1">
            <a:blip r:embed="rId4">
              <a:alphaModFix/>
            </a:blip>
            <a:srcRect b="0" l="0" r="0" t="0"/>
            <a:stretch/>
          </p:blipFill>
          <p:spPr>
            <a:xfrm>
              <a:off x="466749" y="6106624"/>
              <a:ext cx="1492299" cy="466344"/>
            </a:xfrm>
            <a:prstGeom prst="rect">
              <a:avLst/>
            </a:prstGeom>
            <a:noFill/>
            <a:ln>
              <a:noFill/>
            </a:ln>
          </p:spPr>
        </p:pic>
        <p:pic>
          <p:nvPicPr>
            <p:cNvPr id="212" name="Google Shape;212;p10"/>
            <p:cNvPicPr preferRelativeResize="0"/>
            <p:nvPr/>
          </p:nvPicPr>
          <p:blipFill rotWithShape="1">
            <a:blip r:embed="rId5">
              <a:alphaModFix/>
            </a:blip>
            <a:srcRect b="0" l="0" r="0" t="0"/>
            <a:stretch/>
          </p:blipFill>
          <p:spPr>
            <a:xfrm>
              <a:off x="4894965" y="6106624"/>
              <a:ext cx="1632203" cy="466344"/>
            </a:xfrm>
            <a:prstGeom prst="rect">
              <a:avLst/>
            </a:prstGeom>
            <a:noFill/>
            <a:ln>
              <a:noFill/>
            </a:ln>
          </p:spPr>
        </p:pic>
        <p:pic>
          <p:nvPicPr>
            <p:cNvPr id="213" name="Google Shape;213;p10"/>
            <p:cNvPicPr preferRelativeResize="0"/>
            <p:nvPr/>
          </p:nvPicPr>
          <p:blipFill rotWithShape="1">
            <a:blip r:embed="rId6">
              <a:alphaModFix/>
            </a:blip>
            <a:srcRect b="0" l="0" r="0" t="0"/>
            <a:stretch/>
          </p:blipFill>
          <p:spPr>
            <a:xfrm>
              <a:off x="7078082" y="6119019"/>
              <a:ext cx="1057804" cy="466344"/>
            </a:xfrm>
            <a:prstGeom prst="rect">
              <a:avLst/>
            </a:prstGeom>
            <a:noFill/>
            <a:ln>
              <a:noFill/>
            </a:ln>
          </p:spPr>
        </p:pic>
        <p:pic>
          <p:nvPicPr>
            <p:cNvPr id="214" name="Google Shape;214;p10"/>
            <p:cNvPicPr preferRelativeResize="0"/>
            <p:nvPr/>
          </p:nvPicPr>
          <p:blipFill rotWithShape="1">
            <a:blip r:embed="rId7">
              <a:alphaModFix/>
            </a:blip>
            <a:srcRect b="0" l="0" r="0" t="0"/>
            <a:stretch/>
          </p:blipFill>
          <p:spPr>
            <a:xfrm>
              <a:off x="2424213" y="6119019"/>
              <a:ext cx="2133601" cy="466725"/>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Evaluation of Proposals</a:t>
            </a:r>
            <a:endParaRPr/>
          </a:p>
        </p:txBody>
      </p:sp>
      <p:sp>
        <p:nvSpPr>
          <p:cNvPr id="221" name="Google Shape;221;p11"/>
          <p:cNvSpPr txBox="1"/>
          <p:nvPr>
            <p:ph idx="1" type="body"/>
          </p:nvPr>
        </p:nvSpPr>
        <p:spPr>
          <a:xfrm>
            <a:off x="457200" y="14478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chemeClr val="dk1"/>
              </a:buClr>
              <a:buSzPts val="2400"/>
              <a:buChar char="•"/>
            </a:pPr>
            <a:r>
              <a:rPr lang="en-US" sz="2400"/>
              <a:t>As previously stated, each LSE will review their received proposals individually. </a:t>
            </a:r>
            <a:endParaRPr/>
          </a:p>
          <a:p>
            <a:pPr indent="0" lvl="0" marL="0" rtl="0" algn="l">
              <a:lnSpc>
                <a:spcPct val="90000"/>
              </a:lnSpc>
              <a:spcBef>
                <a:spcPts val="480"/>
              </a:spcBef>
              <a:spcAft>
                <a:spcPts val="0"/>
              </a:spcAft>
              <a:buClr>
                <a:schemeClr val="dk1"/>
              </a:buClr>
              <a:buSzPts val="2400"/>
              <a:buNone/>
            </a:pPr>
            <a:r>
              <a:t/>
            </a:r>
            <a:endParaRPr sz="2400"/>
          </a:p>
          <a:p>
            <a:pPr indent="-342900" lvl="0" marL="342900" rtl="0" algn="l">
              <a:lnSpc>
                <a:spcPct val="90000"/>
              </a:lnSpc>
              <a:spcBef>
                <a:spcPts val="480"/>
              </a:spcBef>
              <a:spcAft>
                <a:spcPts val="0"/>
              </a:spcAft>
              <a:buClr>
                <a:schemeClr val="dk1"/>
              </a:buClr>
              <a:buSzPts val="2400"/>
              <a:buChar char="•"/>
            </a:pPr>
            <a:r>
              <a:rPr lang="en-US" sz="2400"/>
              <a:t>All LSEs will evaluate residential and commercial proposals separately and compared to equivalent proposals, even if they are submitted by the same Proposer. </a:t>
            </a:r>
            <a:endParaRPr/>
          </a:p>
          <a:p>
            <a:pPr indent="0" lvl="0" marL="0" rtl="0" algn="l">
              <a:lnSpc>
                <a:spcPct val="90000"/>
              </a:lnSpc>
              <a:spcBef>
                <a:spcPts val="480"/>
              </a:spcBef>
              <a:spcAft>
                <a:spcPts val="0"/>
              </a:spcAft>
              <a:buClr>
                <a:schemeClr val="dk1"/>
              </a:buClr>
              <a:buSzPts val="2400"/>
              <a:buNone/>
            </a:pPr>
            <a:r>
              <a:t/>
            </a:r>
            <a:endParaRPr sz="2400"/>
          </a:p>
          <a:p>
            <a:pPr indent="-342900" lvl="0" marL="342900" rtl="0" algn="l">
              <a:lnSpc>
                <a:spcPct val="90000"/>
              </a:lnSpc>
              <a:spcBef>
                <a:spcPts val="480"/>
              </a:spcBef>
              <a:spcAft>
                <a:spcPts val="0"/>
              </a:spcAft>
              <a:buClr>
                <a:schemeClr val="dk1"/>
              </a:buClr>
              <a:buSzPts val="2400"/>
              <a:buChar char="•"/>
            </a:pPr>
            <a:r>
              <a:rPr lang="en-US" sz="2400"/>
              <a:t>The LSEs reserve the right to discuss proposals internally in order to establish regional best practices.</a:t>
            </a:r>
            <a:endParaRPr sz="2400"/>
          </a:p>
          <a:p>
            <a:pPr indent="0" lvl="0" marL="342900" rtl="0" algn="l">
              <a:lnSpc>
                <a:spcPct val="90000"/>
              </a:lnSpc>
              <a:spcBef>
                <a:spcPts val="480"/>
              </a:spcBef>
              <a:spcAft>
                <a:spcPts val="0"/>
              </a:spcAft>
              <a:buNone/>
            </a:pPr>
            <a:r>
              <a:t/>
            </a:r>
            <a:endParaRPr sz="2400"/>
          </a:p>
          <a:p>
            <a:pPr indent="-342900" lvl="0" marL="342900" rtl="0" algn="l">
              <a:lnSpc>
                <a:spcPct val="90000"/>
              </a:lnSpc>
              <a:spcBef>
                <a:spcPts val="480"/>
              </a:spcBef>
              <a:spcAft>
                <a:spcPts val="0"/>
              </a:spcAft>
              <a:buSzPts val="2400"/>
              <a:buChar char="•"/>
            </a:pPr>
            <a:r>
              <a:rPr lang="en-US" sz="2400"/>
              <a:t>LSEs reserve the right to negotiate contracts with one or more Awardees</a:t>
            </a:r>
            <a:endParaRPr sz="2400"/>
          </a:p>
          <a:p>
            <a:pPr indent="0" lvl="0" marL="0" rtl="0" algn="l">
              <a:lnSpc>
                <a:spcPct val="90000"/>
              </a:lnSpc>
              <a:spcBef>
                <a:spcPts val="480"/>
              </a:spcBef>
              <a:spcAft>
                <a:spcPts val="0"/>
              </a:spcAft>
              <a:buNone/>
            </a:pPr>
            <a:r>
              <a:t/>
            </a:r>
            <a:endParaRPr/>
          </a:p>
          <a:p>
            <a:pPr indent="0" lvl="0" marL="0" rtl="0" algn="l">
              <a:lnSpc>
                <a:spcPct val="90000"/>
              </a:lnSpc>
              <a:spcBef>
                <a:spcPts val="480"/>
              </a:spcBef>
              <a:spcAft>
                <a:spcPts val="0"/>
              </a:spcAft>
              <a:buClr>
                <a:schemeClr val="dk1"/>
              </a:buClr>
              <a:buSzPts val="2400"/>
              <a:buNone/>
            </a:pPr>
            <a:r>
              <a:t/>
            </a:r>
            <a:endParaRPr sz="2400"/>
          </a:p>
        </p:txBody>
      </p:sp>
      <p:cxnSp>
        <p:nvCxnSpPr>
          <p:cNvPr id="222" name="Google Shape;222;p11"/>
          <p:cNvCxnSpPr/>
          <p:nvPr/>
        </p:nvCxnSpPr>
        <p:spPr>
          <a:xfrm>
            <a:off x="381000" y="1371600"/>
            <a:ext cx="8458200" cy="0"/>
          </a:xfrm>
          <a:prstGeom prst="straightConnector1">
            <a:avLst/>
          </a:prstGeom>
          <a:noFill/>
          <a:ln cap="flat" cmpd="sng" w="38100">
            <a:solidFill>
              <a:srgbClr val="4A7DBA"/>
            </a:solidFill>
            <a:prstDash val="solid"/>
            <a:round/>
            <a:headEnd len="sm" w="sm" type="none"/>
            <a:tailEnd len="sm" w="sm" type="none"/>
          </a:ln>
        </p:spPr>
      </p:cxnSp>
      <p:sp>
        <p:nvSpPr>
          <p:cNvPr id="223" name="Google Shape;22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224" name="Google Shape;224;p11"/>
          <p:cNvGrpSpPr/>
          <p:nvPr/>
        </p:nvGrpSpPr>
        <p:grpSpPr>
          <a:xfrm>
            <a:off x="737431" y="6106624"/>
            <a:ext cx="7669137" cy="479120"/>
            <a:chOff x="466749" y="6106624"/>
            <a:chExt cx="7669137" cy="479120"/>
          </a:xfrm>
        </p:grpSpPr>
        <p:pic>
          <p:nvPicPr>
            <p:cNvPr id="225" name="Google Shape;225;p11"/>
            <p:cNvPicPr preferRelativeResize="0"/>
            <p:nvPr/>
          </p:nvPicPr>
          <p:blipFill rotWithShape="1">
            <a:blip r:embed="rId3">
              <a:alphaModFix/>
            </a:blip>
            <a:srcRect b="0" l="0" r="0" t="0"/>
            <a:stretch/>
          </p:blipFill>
          <p:spPr>
            <a:xfrm>
              <a:off x="466749" y="6106624"/>
              <a:ext cx="1492299" cy="466344"/>
            </a:xfrm>
            <a:prstGeom prst="rect">
              <a:avLst/>
            </a:prstGeom>
            <a:noFill/>
            <a:ln>
              <a:noFill/>
            </a:ln>
          </p:spPr>
        </p:pic>
        <p:pic>
          <p:nvPicPr>
            <p:cNvPr id="226" name="Google Shape;226;p11"/>
            <p:cNvPicPr preferRelativeResize="0"/>
            <p:nvPr/>
          </p:nvPicPr>
          <p:blipFill rotWithShape="1">
            <a:blip r:embed="rId4">
              <a:alphaModFix/>
            </a:blip>
            <a:srcRect b="0" l="0" r="0" t="0"/>
            <a:stretch/>
          </p:blipFill>
          <p:spPr>
            <a:xfrm>
              <a:off x="4894965" y="6106624"/>
              <a:ext cx="1632203" cy="466344"/>
            </a:xfrm>
            <a:prstGeom prst="rect">
              <a:avLst/>
            </a:prstGeom>
            <a:noFill/>
            <a:ln>
              <a:noFill/>
            </a:ln>
          </p:spPr>
        </p:pic>
        <p:pic>
          <p:nvPicPr>
            <p:cNvPr id="227" name="Google Shape;227;p11"/>
            <p:cNvPicPr preferRelativeResize="0"/>
            <p:nvPr/>
          </p:nvPicPr>
          <p:blipFill rotWithShape="1">
            <a:blip r:embed="rId5">
              <a:alphaModFix/>
            </a:blip>
            <a:srcRect b="0" l="0" r="0" t="0"/>
            <a:stretch/>
          </p:blipFill>
          <p:spPr>
            <a:xfrm>
              <a:off x="7078082" y="6119019"/>
              <a:ext cx="1057804" cy="466344"/>
            </a:xfrm>
            <a:prstGeom prst="rect">
              <a:avLst/>
            </a:prstGeom>
            <a:noFill/>
            <a:ln>
              <a:noFill/>
            </a:ln>
          </p:spPr>
        </p:pic>
        <p:pic>
          <p:nvPicPr>
            <p:cNvPr id="228" name="Google Shape;228;p11"/>
            <p:cNvPicPr preferRelativeResize="0"/>
            <p:nvPr/>
          </p:nvPicPr>
          <p:blipFill rotWithShape="1">
            <a:blip r:embed="rId6">
              <a:alphaModFix/>
            </a:blip>
            <a:srcRect b="0" l="0" r="0" t="0"/>
            <a:stretch/>
          </p:blipFill>
          <p:spPr>
            <a:xfrm>
              <a:off x="2424213" y="6119019"/>
              <a:ext cx="2133601" cy="466725"/>
            </a:xfrm>
            <a:prstGeom prst="rect">
              <a:avLst/>
            </a:prstGeom>
            <a:noFill/>
            <a:ln>
              <a:noFill/>
            </a:ln>
          </p:spPr>
        </p:pic>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g6af3ff5abb_0_7"/>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t>Evaluation Weighting Criteria</a:t>
            </a:r>
            <a:endParaRPr/>
          </a:p>
        </p:txBody>
      </p:sp>
      <p:sp>
        <p:nvSpPr>
          <p:cNvPr id="235" name="Google Shape;235;g6af3ff5abb_0_7"/>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graphicFrame>
        <p:nvGraphicFramePr>
          <p:cNvPr id="236" name="Google Shape;236;g6af3ff5abb_0_7"/>
          <p:cNvGraphicFramePr/>
          <p:nvPr/>
        </p:nvGraphicFramePr>
        <p:xfrm>
          <a:off x="474900" y="1194050"/>
          <a:ext cx="3000000" cy="3000000"/>
        </p:xfrm>
        <a:graphic>
          <a:graphicData uri="http://schemas.openxmlformats.org/drawingml/2006/table">
            <a:tbl>
              <a:tblPr>
                <a:noFill/>
                <a:tableStyleId>{94D95EEE-1DDE-4C8B-AD44-E44A80C272DC}</a:tableStyleId>
              </a:tblPr>
              <a:tblGrid>
                <a:gridCol w="3698275"/>
                <a:gridCol w="984525"/>
                <a:gridCol w="971900"/>
                <a:gridCol w="1199100"/>
                <a:gridCol w="1375800"/>
              </a:tblGrid>
              <a:tr h="355025">
                <a:tc>
                  <a:txBody>
                    <a:bodyPr/>
                    <a:lstStyle/>
                    <a:p>
                      <a:pPr indent="0" lvl="0" marL="0" rtl="0" algn="l">
                        <a:spcBef>
                          <a:spcPts val="0"/>
                        </a:spcBef>
                        <a:spcAft>
                          <a:spcPts val="0"/>
                        </a:spcAft>
                        <a:buNone/>
                      </a:pPr>
                      <a:r>
                        <a:rPr b="1" lang="en-US"/>
                        <a:t>Evaluation Category</a:t>
                      </a:r>
                      <a:endParaRPr b="1"/>
                    </a:p>
                  </a:txBody>
                  <a:tcPr marT="63500" marB="63500" marR="63500" marL="63500"/>
                </a:tc>
                <a:tc>
                  <a:txBody>
                    <a:bodyPr/>
                    <a:lstStyle/>
                    <a:p>
                      <a:pPr indent="0" lvl="0" marL="0" rtl="0" algn="l">
                        <a:spcBef>
                          <a:spcPts val="0"/>
                        </a:spcBef>
                        <a:spcAft>
                          <a:spcPts val="0"/>
                        </a:spcAft>
                        <a:buNone/>
                      </a:pPr>
                      <a:r>
                        <a:rPr b="1" lang="en-US"/>
                        <a:t>EBCE</a:t>
                      </a:r>
                      <a:endParaRPr b="1"/>
                    </a:p>
                  </a:txBody>
                  <a:tcPr marT="63500" marB="63500" marR="63500" marL="63500"/>
                </a:tc>
                <a:tc>
                  <a:txBody>
                    <a:bodyPr/>
                    <a:lstStyle/>
                    <a:p>
                      <a:pPr indent="0" lvl="0" marL="0" rtl="0" algn="l">
                        <a:spcBef>
                          <a:spcPts val="0"/>
                        </a:spcBef>
                        <a:spcAft>
                          <a:spcPts val="0"/>
                        </a:spcAft>
                        <a:buNone/>
                      </a:pPr>
                      <a:r>
                        <a:rPr b="1" lang="en-US"/>
                        <a:t>PCE</a:t>
                      </a:r>
                      <a:endParaRPr b="1"/>
                    </a:p>
                  </a:txBody>
                  <a:tcPr marT="63500" marB="63500" marR="63500" marL="63500"/>
                </a:tc>
                <a:tc>
                  <a:txBody>
                    <a:bodyPr/>
                    <a:lstStyle/>
                    <a:p>
                      <a:pPr indent="0" lvl="0" marL="0" rtl="0" algn="l">
                        <a:spcBef>
                          <a:spcPts val="0"/>
                        </a:spcBef>
                        <a:spcAft>
                          <a:spcPts val="0"/>
                        </a:spcAft>
                        <a:buNone/>
                      </a:pPr>
                      <a:r>
                        <a:rPr b="1" lang="en-US"/>
                        <a:t>SVCE</a:t>
                      </a:r>
                      <a:endParaRPr b="1"/>
                    </a:p>
                  </a:txBody>
                  <a:tcPr marT="63500" marB="63500" marR="63500" marL="63500"/>
                </a:tc>
                <a:tc>
                  <a:txBody>
                    <a:bodyPr/>
                    <a:lstStyle/>
                    <a:p>
                      <a:pPr indent="0" lvl="0" marL="0" rtl="0" algn="l">
                        <a:spcBef>
                          <a:spcPts val="0"/>
                        </a:spcBef>
                        <a:spcAft>
                          <a:spcPts val="0"/>
                        </a:spcAft>
                        <a:buNone/>
                      </a:pPr>
                      <a:r>
                        <a:rPr b="1" lang="en-US"/>
                        <a:t>SVP</a:t>
                      </a:r>
                      <a:endParaRPr b="1"/>
                    </a:p>
                  </a:txBody>
                  <a:tcPr marT="63500" marB="63500" marR="63500" marL="63500"/>
                </a:tc>
              </a:tr>
              <a:tr h="355025">
                <a:tc>
                  <a:txBody>
                    <a:bodyPr/>
                    <a:lstStyle/>
                    <a:p>
                      <a:pPr indent="0" lvl="0" marL="0" rtl="0" algn="l">
                        <a:spcBef>
                          <a:spcPts val="0"/>
                        </a:spcBef>
                        <a:spcAft>
                          <a:spcPts val="0"/>
                        </a:spcAft>
                        <a:buNone/>
                      </a:pPr>
                      <a:r>
                        <a:rPr lang="en-US" sz="1200"/>
                        <a:t>Completeness of RFP Response</a:t>
                      </a:r>
                      <a:endParaRPr sz="1200"/>
                    </a:p>
                  </a:txBody>
                  <a:tcPr marT="63500" marB="63500" marR="63500" marL="63500"/>
                </a:tc>
                <a:tc gridSpan="4">
                  <a:txBody>
                    <a:bodyPr/>
                    <a:lstStyle/>
                    <a:p>
                      <a:pPr indent="0" lvl="0" marL="0" rtl="0" algn="ctr">
                        <a:spcBef>
                          <a:spcPts val="0"/>
                        </a:spcBef>
                        <a:spcAft>
                          <a:spcPts val="0"/>
                        </a:spcAft>
                        <a:buNone/>
                      </a:pPr>
                      <a:r>
                        <a:rPr lang="en-US" sz="1200"/>
                        <a:t>Pass/Fail</a:t>
                      </a:r>
                      <a:endParaRPr sz="1200"/>
                    </a:p>
                  </a:txBody>
                  <a:tcPr marT="63500" marB="63500" marR="63500" marL="63500"/>
                </a:tc>
                <a:tc hMerge="1"/>
                <a:tc hMerge="1"/>
                <a:tc hMerge="1"/>
              </a:tr>
              <a:tr h="355025">
                <a:tc>
                  <a:txBody>
                    <a:bodyPr/>
                    <a:lstStyle/>
                    <a:p>
                      <a:pPr indent="0" lvl="0" marL="0" rtl="0" algn="l">
                        <a:spcBef>
                          <a:spcPts val="0"/>
                        </a:spcBef>
                        <a:spcAft>
                          <a:spcPts val="0"/>
                        </a:spcAft>
                        <a:buNone/>
                      </a:pPr>
                      <a:r>
                        <a:rPr lang="en-US" sz="1200"/>
                        <a:t>Capacity Requirements &amp; Deployment Timeline</a:t>
                      </a:r>
                      <a:endParaRPr sz="1200"/>
                    </a:p>
                  </a:txBody>
                  <a:tcPr marT="63500" marB="63500" marR="63500" marL="63500"/>
                </a:tc>
                <a:tc gridSpan="4">
                  <a:txBody>
                    <a:bodyPr/>
                    <a:lstStyle/>
                    <a:p>
                      <a:pPr indent="0" lvl="0" marL="0" rtl="0" algn="ctr">
                        <a:spcBef>
                          <a:spcPts val="0"/>
                        </a:spcBef>
                        <a:spcAft>
                          <a:spcPts val="0"/>
                        </a:spcAft>
                        <a:buNone/>
                      </a:pPr>
                      <a:r>
                        <a:rPr lang="en-US" sz="1200"/>
                        <a:t>Pass/Fail</a:t>
                      </a:r>
                      <a:endParaRPr sz="1200"/>
                    </a:p>
                  </a:txBody>
                  <a:tcPr marT="63500" marB="63500" marR="63500" marL="63500"/>
                </a:tc>
                <a:tc hMerge="1"/>
                <a:tc hMerge="1"/>
                <a:tc hMerge="1"/>
              </a:tr>
              <a:tr h="355025">
                <a:tc>
                  <a:txBody>
                    <a:bodyPr/>
                    <a:lstStyle/>
                    <a:p>
                      <a:pPr indent="0" lvl="0" marL="0" rtl="0" algn="l">
                        <a:spcBef>
                          <a:spcPts val="0"/>
                        </a:spcBef>
                        <a:spcAft>
                          <a:spcPts val="0"/>
                        </a:spcAft>
                        <a:buNone/>
                      </a:pPr>
                      <a:r>
                        <a:rPr lang="en-US" sz="1200"/>
                        <a:t>Technology Safety Certification &amp; Standards</a:t>
                      </a:r>
                      <a:endParaRPr sz="1200"/>
                    </a:p>
                  </a:txBody>
                  <a:tcPr marT="63500" marB="63500" marR="63500" marL="63500"/>
                </a:tc>
                <a:tc gridSpan="4">
                  <a:txBody>
                    <a:bodyPr/>
                    <a:lstStyle/>
                    <a:p>
                      <a:pPr indent="0" lvl="0" marL="0" rtl="0" algn="ctr">
                        <a:spcBef>
                          <a:spcPts val="0"/>
                        </a:spcBef>
                        <a:spcAft>
                          <a:spcPts val="0"/>
                        </a:spcAft>
                        <a:buNone/>
                      </a:pPr>
                      <a:r>
                        <a:rPr lang="en-US" sz="1200"/>
                        <a:t>Pass/Fail</a:t>
                      </a:r>
                      <a:endParaRPr sz="1200"/>
                    </a:p>
                  </a:txBody>
                  <a:tcPr marT="63500" marB="63500" marR="63500" marL="63500"/>
                </a:tc>
                <a:tc hMerge="1"/>
                <a:tc hMerge="1"/>
                <a:tc hMerge="1"/>
              </a:tr>
              <a:tr h="558950">
                <a:tc>
                  <a:txBody>
                    <a:bodyPr/>
                    <a:lstStyle/>
                    <a:p>
                      <a:pPr indent="0" lvl="0" marL="0" rtl="0" algn="l">
                        <a:spcBef>
                          <a:spcPts val="0"/>
                        </a:spcBef>
                        <a:spcAft>
                          <a:spcPts val="0"/>
                        </a:spcAft>
                        <a:buNone/>
                      </a:pPr>
                      <a:r>
                        <a:rPr lang="en-US" sz="1200"/>
                        <a:t>Installed Storage projects have islanding capability and provide backup power</a:t>
                      </a:r>
                      <a:endParaRPr sz="1200"/>
                    </a:p>
                  </a:txBody>
                  <a:tcPr marT="63500" marB="63500" marR="63500" marL="63500"/>
                </a:tc>
                <a:tc gridSpan="4">
                  <a:txBody>
                    <a:bodyPr/>
                    <a:lstStyle/>
                    <a:p>
                      <a:pPr indent="0" lvl="0" marL="0" rtl="0" algn="ctr">
                        <a:spcBef>
                          <a:spcPts val="0"/>
                        </a:spcBef>
                        <a:spcAft>
                          <a:spcPts val="0"/>
                        </a:spcAft>
                        <a:buNone/>
                      </a:pPr>
                      <a:r>
                        <a:rPr lang="en-US" sz="1200"/>
                        <a:t>Pass/Fail</a:t>
                      </a:r>
                      <a:endParaRPr sz="1200"/>
                    </a:p>
                  </a:txBody>
                  <a:tcPr marT="63500" marB="63500" marR="63500" marL="63500"/>
                </a:tc>
                <a:tc hMerge="1"/>
                <a:tc hMerge="1"/>
                <a:tc hMerge="1"/>
              </a:tr>
              <a:tr h="355025">
                <a:tc>
                  <a:txBody>
                    <a:bodyPr/>
                    <a:lstStyle/>
                    <a:p>
                      <a:pPr indent="0" lvl="0" marL="0" rtl="0" algn="l">
                        <a:spcBef>
                          <a:spcPts val="0"/>
                        </a:spcBef>
                        <a:spcAft>
                          <a:spcPts val="0"/>
                        </a:spcAft>
                        <a:buNone/>
                      </a:pPr>
                      <a:r>
                        <a:rPr lang="en-US" sz="1200"/>
                        <a:t>Pricing</a:t>
                      </a:r>
                      <a:endParaRPr sz="1200"/>
                    </a:p>
                  </a:txBody>
                  <a:tcPr marT="63500" marB="63500" marR="63500" marL="63500"/>
                </a:tc>
                <a:tc>
                  <a:txBody>
                    <a:bodyPr/>
                    <a:lstStyle/>
                    <a:p>
                      <a:pPr indent="0" lvl="0" marL="0" rtl="0" algn="ctr">
                        <a:spcBef>
                          <a:spcPts val="0"/>
                        </a:spcBef>
                        <a:spcAft>
                          <a:spcPts val="0"/>
                        </a:spcAft>
                        <a:buNone/>
                      </a:pPr>
                      <a:r>
                        <a:rPr lang="en-US" sz="1200"/>
                        <a:t>40%</a:t>
                      </a:r>
                      <a:endParaRPr sz="1200"/>
                    </a:p>
                  </a:txBody>
                  <a:tcPr marT="63500" marB="63500" marR="63500" marL="63500"/>
                </a:tc>
                <a:tc>
                  <a:txBody>
                    <a:bodyPr/>
                    <a:lstStyle/>
                    <a:p>
                      <a:pPr indent="0" lvl="0" marL="0" rtl="0" algn="ctr">
                        <a:spcBef>
                          <a:spcPts val="0"/>
                        </a:spcBef>
                        <a:spcAft>
                          <a:spcPts val="0"/>
                        </a:spcAft>
                        <a:buNone/>
                      </a:pPr>
                      <a:r>
                        <a:rPr lang="en-US" sz="1200"/>
                        <a:t>40%</a:t>
                      </a:r>
                      <a:endParaRPr sz="1200"/>
                    </a:p>
                  </a:txBody>
                  <a:tcPr marT="63500" marB="63500" marR="63500" marL="63500"/>
                </a:tc>
                <a:tc>
                  <a:txBody>
                    <a:bodyPr/>
                    <a:lstStyle/>
                    <a:p>
                      <a:pPr indent="0" lvl="0" marL="0" rtl="0" algn="ctr">
                        <a:spcBef>
                          <a:spcPts val="0"/>
                        </a:spcBef>
                        <a:spcAft>
                          <a:spcPts val="0"/>
                        </a:spcAft>
                        <a:buNone/>
                      </a:pPr>
                      <a:r>
                        <a:rPr lang="en-US" sz="1200"/>
                        <a:t>Weighting TBD</a:t>
                      </a:r>
                      <a:endParaRPr sz="1200"/>
                    </a:p>
                  </a:txBody>
                  <a:tcPr marT="63500" marB="63500" marR="63500" marL="63500"/>
                </a:tc>
                <a:tc>
                  <a:txBody>
                    <a:bodyPr/>
                    <a:lstStyle/>
                    <a:p>
                      <a:pPr indent="0" lvl="0" marL="0" rtl="0" algn="ctr">
                        <a:spcBef>
                          <a:spcPts val="0"/>
                        </a:spcBef>
                        <a:spcAft>
                          <a:spcPts val="0"/>
                        </a:spcAft>
                        <a:buNone/>
                      </a:pPr>
                      <a:r>
                        <a:rPr lang="en-US" sz="1200"/>
                        <a:t>Considered</a:t>
                      </a:r>
                      <a:endParaRPr sz="1200"/>
                    </a:p>
                  </a:txBody>
                  <a:tcPr marT="63500" marB="63500" marR="63500" marL="63500"/>
                </a:tc>
              </a:tr>
              <a:tr h="558950">
                <a:tc>
                  <a:txBody>
                    <a:bodyPr/>
                    <a:lstStyle/>
                    <a:p>
                      <a:pPr indent="0" lvl="0" marL="0" rtl="0" algn="l">
                        <a:spcBef>
                          <a:spcPts val="0"/>
                        </a:spcBef>
                        <a:spcAft>
                          <a:spcPts val="0"/>
                        </a:spcAft>
                        <a:buNone/>
                      </a:pPr>
                      <a:r>
                        <a:rPr lang="en-US" sz="1200"/>
                        <a:t>Experience Developing Similar Projects &amp; Providing RA Capacity</a:t>
                      </a:r>
                      <a:endParaRPr sz="1200"/>
                    </a:p>
                  </a:txBody>
                  <a:tcPr marT="63500" marB="63500" marR="63500" marL="63500"/>
                </a:tc>
                <a:tc>
                  <a:txBody>
                    <a:bodyPr/>
                    <a:lstStyle/>
                    <a:p>
                      <a:pPr indent="0" lvl="0" marL="0" rtl="0" algn="ctr">
                        <a:spcBef>
                          <a:spcPts val="0"/>
                        </a:spcBef>
                        <a:spcAft>
                          <a:spcPts val="0"/>
                        </a:spcAft>
                        <a:buNone/>
                      </a:pPr>
                      <a:r>
                        <a:rPr lang="en-US" sz="1200"/>
                        <a:t>15%</a:t>
                      </a:r>
                      <a:endParaRPr sz="1200"/>
                    </a:p>
                  </a:txBody>
                  <a:tcPr marT="63500" marB="63500" marR="63500" marL="63500"/>
                </a:tc>
                <a:tc rowSpan="2">
                  <a:txBody>
                    <a:bodyPr/>
                    <a:lstStyle/>
                    <a:p>
                      <a:pPr indent="0" lvl="0" marL="0" rtl="0" algn="ctr">
                        <a:spcBef>
                          <a:spcPts val="0"/>
                        </a:spcBef>
                        <a:spcAft>
                          <a:spcPts val="0"/>
                        </a:spcAft>
                        <a:buNone/>
                      </a:pPr>
                      <a:r>
                        <a:rPr lang="en-US" sz="1200"/>
                        <a:t>25%</a:t>
                      </a:r>
                      <a:endParaRPr sz="1200"/>
                    </a:p>
                  </a:txBody>
                  <a:tcPr marT="63500" marB="63500" marR="63500" marL="63500"/>
                </a:tc>
                <a:tc>
                  <a:txBody>
                    <a:bodyPr/>
                    <a:lstStyle/>
                    <a:p>
                      <a:pPr indent="0" lvl="0" marL="0" rtl="0" algn="ctr">
                        <a:spcBef>
                          <a:spcPts val="0"/>
                        </a:spcBef>
                        <a:spcAft>
                          <a:spcPts val="0"/>
                        </a:spcAft>
                        <a:buNone/>
                      </a:pPr>
                      <a:r>
                        <a:rPr lang="en-US" sz="1200"/>
                        <a:t>Weighting TBD</a:t>
                      </a:r>
                      <a:endParaRPr sz="1200"/>
                    </a:p>
                  </a:txBody>
                  <a:tcPr marT="63500" marB="63500" marR="63500" marL="63500"/>
                </a:tc>
                <a:tc>
                  <a:txBody>
                    <a:bodyPr/>
                    <a:lstStyle/>
                    <a:p>
                      <a:pPr indent="0" lvl="0" marL="0" rtl="0" algn="ctr">
                        <a:spcBef>
                          <a:spcPts val="0"/>
                        </a:spcBef>
                        <a:spcAft>
                          <a:spcPts val="0"/>
                        </a:spcAft>
                        <a:buNone/>
                      </a:pPr>
                      <a:r>
                        <a:rPr lang="en-US" sz="1200"/>
                        <a:t>Considered</a:t>
                      </a:r>
                      <a:endParaRPr sz="1200"/>
                    </a:p>
                  </a:txBody>
                  <a:tcPr marT="63500" marB="63500" marR="63500" marL="63500"/>
                </a:tc>
              </a:tr>
              <a:tr h="355025">
                <a:tc>
                  <a:txBody>
                    <a:bodyPr/>
                    <a:lstStyle/>
                    <a:p>
                      <a:pPr indent="0" lvl="0" marL="0" rtl="0" algn="l">
                        <a:spcBef>
                          <a:spcPts val="0"/>
                        </a:spcBef>
                        <a:spcAft>
                          <a:spcPts val="0"/>
                        </a:spcAft>
                        <a:buNone/>
                      </a:pPr>
                      <a:r>
                        <a:rPr lang="en-US" sz="1200"/>
                        <a:t>Experience and Qualifications of Personnel</a:t>
                      </a:r>
                      <a:endParaRPr sz="1200"/>
                    </a:p>
                  </a:txBody>
                  <a:tcPr marT="63500" marB="63500" marR="63500" marL="63500"/>
                </a:tc>
                <a:tc>
                  <a:txBody>
                    <a:bodyPr/>
                    <a:lstStyle/>
                    <a:p>
                      <a:pPr indent="0" lvl="0" marL="0" rtl="0" algn="ctr">
                        <a:spcBef>
                          <a:spcPts val="0"/>
                        </a:spcBef>
                        <a:spcAft>
                          <a:spcPts val="0"/>
                        </a:spcAft>
                        <a:buNone/>
                      </a:pPr>
                      <a:r>
                        <a:rPr lang="en-US" sz="1200"/>
                        <a:t>10%</a:t>
                      </a:r>
                      <a:endParaRPr sz="1200"/>
                    </a:p>
                  </a:txBody>
                  <a:tcPr marT="63500" marB="63500" marR="63500" marL="63500"/>
                </a:tc>
                <a:tc vMerge="1"/>
                <a:tc>
                  <a:txBody>
                    <a:bodyPr/>
                    <a:lstStyle/>
                    <a:p>
                      <a:pPr indent="0" lvl="0" marL="0" rtl="0" algn="ctr">
                        <a:spcBef>
                          <a:spcPts val="0"/>
                        </a:spcBef>
                        <a:spcAft>
                          <a:spcPts val="0"/>
                        </a:spcAft>
                        <a:buNone/>
                      </a:pPr>
                      <a:r>
                        <a:rPr lang="en-US" sz="1200"/>
                        <a:t>Weighting TBD</a:t>
                      </a:r>
                      <a:endParaRPr sz="1200"/>
                    </a:p>
                  </a:txBody>
                  <a:tcPr marT="63500" marB="63500" marR="63500" marL="63500"/>
                </a:tc>
                <a:tc>
                  <a:txBody>
                    <a:bodyPr/>
                    <a:lstStyle/>
                    <a:p>
                      <a:pPr indent="0" lvl="0" marL="0" rtl="0" algn="ctr">
                        <a:spcBef>
                          <a:spcPts val="0"/>
                        </a:spcBef>
                        <a:spcAft>
                          <a:spcPts val="0"/>
                        </a:spcAft>
                        <a:buNone/>
                      </a:pPr>
                      <a:r>
                        <a:rPr lang="en-US" sz="1200"/>
                        <a:t>Considered</a:t>
                      </a:r>
                      <a:endParaRPr sz="1200"/>
                    </a:p>
                  </a:txBody>
                  <a:tcPr marT="63500" marB="63500" marR="63500" marL="63500"/>
                </a:tc>
              </a:tr>
              <a:tr h="558950">
                <a:tc>
                  <a:txBody>
                    <a:bodyPr/>
                    <a:lstStyle/>
                    <a:p>
                      <a:pPr indent="0" lvl="0" marL="0" rtl="0" algn="l">
                        <a:spcBef>
                          <a:spcPts val="0"/>
                        </a:spcBef>
                        <a:spcAft>
                          <a:spcPts val="0"/>
                        </a:spcAft>
                        <a:buNone/>
                      </a:pPr>
                      <a:r>
                        <a:rPr lang="en-US" sz="1200"/>
                        <a:t>Quality and Detail of Go-to-Market &amp; Customer Engagement Plan</a:t>
                      </a:r>
                      <a:endParaRPr sz="1200"/>
                    </a:p>
                  </a:txBody>
                  <a:tcPr marT="63500" marB="63500" marR="63500" marL="63500"/>
                </a:tc>
                <a:tc>
                  <a:txBody>
                    <a:bodyPr/>
                    <a:lstStyle/>
                    <a:p>
                      <a:pPr indent="0" lvl="0" marL="0" rtl="0" algn="ctr">
                        <a:spcBef>
                          <a:spcPts val="0"/>
                        </a:spcBef>
                        <a:spcAft>
                          <a:spcPts val="0"/>
                        </a:spcAft>
                        <a:buNone/>
                      </a:pPr>
                      <a:r>
                        <a:rPr lang="en-US" sz="1200"/>
                        <a:t>15%</a:t>
                      </a:r>
                      <a:endParaRPr sz="1200"/>
                    </a:p>
                  </a:txBody>
                  <a:tcPr marT="63500" marB="63500" marR="63500" marL="63500"/>
                </a:tc>
                <a:tc>
                  <a:txBody>
                    <a:bodyPr/>
                    <a:lstStyle/>
                    <a:p>
                      <a:pPr indent="0" lvl="0" marL="0" rtl="0" algn="ctr">
                        <a:spcBef>
                          <a:spcPts val="0"/>
                        </a:spcBef>
                        <a:spcAft>
                          <a:spcPts val="0"/>
                        </a:spcAft>
                        <a:buNone/>
                      </a:pPr>
                      <a:r>
                        <a:rPr lang="en-US" sz="1200"/>
                        <a:t>25%</a:t>
                      </a:r>
                      <a:endParaRPr sz="1200"/>
                    </a:p>
                  </a:txBody>
                  <a:tcPr marT="63500" marB="63500" marR="63500" marL="63500"/>
                </a:tc>
                <a:tc>
                  <a:txBody>
                    <a:bodyPr/>
                    <a:lstStyle/>
                    <a:p>
                      <a:pPr indent="0" lvl="0" marL="0" rtl="0" algn="ctr">
                        <a:spcBef>
                          <a:spcPts val="0"/>
                        </a:spcBef>
                        <a:spcAft>
                          <a:spcPts val="0"/>
                        </a:spcAft>
                        <a:buNone/>
                      </a:pPr>
                      <a:r>
                        <a:rPr lang="en-US" sz="1200"/>
                        <a:t>Weighting TBD</a:t>
                      </a:r>
                      <a:endParaRPr sz="1200"/>
                    </a:p>
                  </a:txBody>
                  <a:tcPr marT="63500" marB="63500" marR="63500" marL="63500"/>
                </a:tc>
                <a:tc>
                  <a:txBody>
                    <a:bodyPr/>
                    <a:lstStyle/>
                    <a:p>
                      <a:pPr indent="0" lvl="0" marL="0" rtl="0" algn="ctr">
                        <a:spcBef>
                          <a:spcPts val="0"/>
                        </a:spcBef>
                        <a:spcAft>
                          <a:spcPts val="0"/>
                        </a:spcAft>
                        <a:buNone/>
                      </a:pPr>
                      <a:r>
                        <a:rPr lang="en-US" sz="1200"/>
                        <a:t>Considered</a:t>
                      </a:r>
                      <a:endParaRPr sz="1200"/>
                    </a:p>
                  </a:txBody>
                  <a:tcPr marT="63500" marB="63500" marR="63500" marL="63500"/>
                </a:tc>
              </a:tr>
              <a:tr h="355025">
                <a:tc>
                  <a:txBody>
                    <a:bodyPr/>
                    <a:lstStyle/>
                    <a:p>
                      <a:pPr indent="0" lvl="0" marL="0" rtl="0" algn="l">
                        <a:spcBef>
                          <a:spcPts val="0"/>
                        </a:spcBef>
                        <a:spcAft>
                          <a:spcPts val="0"/>
                        </a:spcAft>
                        <a:buNone/>
                      </a:pPr>
                      <a:r>
                        <a:rPr lang="en-US" sz="1200"/>
                        <a:t>Proposed Fire Safety Measures</a:t>
                      </a:r>
                      <a:endParaRPr sz="1200"/>
                    </a:p>
                  </a:txBody>
                  <a:tcPr marT="63500" marB="63500" marR="63500" marL="63500"/>
                </a:tc>
                <a:tc>
                  <a:txBody>
                    <a:bodyPr/>
                    <a:lstStyle/>
                    <a:p>
                      <a:pPr indent="0" lvl="0" marL="0" rtl="0" algn="ctr">
                        <a:spcBef>
                          <a:spcPts val="0"/>
                        </a:spcBef>
                        <a:spcAft>
                          <a:spcPts val="0"/>
                        </a:spcAft>
                        <a:buNone/>
                      </a:pPr>
                      <a:r>
                        <a:rPr lang="en-US" sz="1200"/>
                        <a:t>10%</a:t>
                      </a:r>
                      <a:endParaRPr sz="1200"/>
                    </a:p>
                  </a:txBody>
                  <a:tcPr marT="63500" marB="63500" marR="63500" marL="63500"/>
                </a:tc>
                <a:tc>
                  <a:txBody>
                    <a:bodyPr/>
                    <a:lstStyle/>
                    <a:p>
                      <a:pPr indent="0" lvl="0" marL="0" rtl="0" algn="ctr">
                        <a:spcBef>
                          <a:spcPts val="0"/>
                        </a:spcBef>
                        <a:spcAft>
                          <a:spcPts val="0"/>
                        </a:spcAft>
                        <a:buNone/>
                      </a:pPr>
                      <a:r>
                        <a:rPr lang="en-US" sz="1200"/>
                        <a:t>Pass/Fail</a:t>
                      </a:r>
                      <a:endParaRPr sz="1200"/>
                    </a:p>
                  </a:txBody>
                  <a:tcPr marT="63500" marB="63500" marR="63500" marL="63500"/>
                </a:tc>
                <a:tc>
                  <a:txBody>
                    <a:bodyPr/>
                    <a:lstStyle/>
                    <a:p>
                      <a:pPr indent="0" lvl="0" marL="0" rtl="0" algn="ctr">
                        <a:spcBef>
                          <a:spcPts val="0"/>
                        </a:spcBef>
                        <a:spcAft>
                          <a:spcPts val="0"/>
                        </a:spcAft>
                        <a:buNone/>
                      </a:pPr>
                      <a:r>
                        <a:rPr lang="en-US" sz="1200"/>
                        <a:t>Weighting TBD</a:t>
                      </a:r>
                      <a:endParaRPr sz="1200"/>
                    </a:p>
                  </a:txBody>
                  <a:tcPr marT="63500" marB="63500" marR="63500" marL="63500"/>
                </a:tc>
                <a:tc>
                  <a:txBody>
                    <a:bodyPr/>
                    <a:lstStyle/>
                    <a:p>
                      <a:pPr indent="0" lvl="0" marL="0" rtl="0" algn="ctr">
                        <a:spcBef>
                          <a:spcPts val="0"/>
                        </a:spcBef>
                        <a:spcAft>
                          <a:spcPts val="0"/>
                        </a:spcAft>
                        <a:buNone/>
                      </a:pPr>
                      <a:r>
                        <a:rPr lang="en-US" sz="1200"/>
                        <a:t>Considered</a:t>
                      </a:r>
                      <a:endParaRPr sz="1200"/>
                    </a:p>
                  </a:txBody>
                  <a:tcPr marT="63500" marB="63500" marR="63500" marL="63500"/>
                </a:tc>
              </a:tr>
              <a:tr h="558950">
                <a:tc>
                  <a:txBody>
                    <a:bodyPr/>
                    <a:lstStyle/>
                    <a:p>
                      <a:pPr indent="0" lvl="0" marL="0" rtl="0" algn="l">
                        <a:spcBef>
                          <a:spcPts val="0"/>
                        </a:spcBef>
                        <a:spcAft>
                          <a:spcPts val="0"/>
                        </a:spcAft>
                        <a:buNone/>
                      </a:pPr>
                      <a:r>
                        <a:rPr lang="en-US" sz="1200"/>
                        <a:t>Local Hiring/Workforce Development</a:t>
                      </a:r>
                      <a:endParaRPr sz="1200"/>
                    </a:p>
                  </a:txBody>
                  <a:tcPr marT="63500" marB="63500" marR="63500" marL="63500"/>
                </a:tc>
                <a:tc>
                  <a:txBody>
                    <a:bodyPr/>
                    <a:lstStyle/>
                    <a:p>
                      <a:pPr indent="0" lvl="0" marL="0" rtl="0" algn="ctr">
                        <a:spcBef>
                          <a:spcPts val="0"/>
                        </a:spcBef>
                        <a:spcAft>
                          <a:spcPts val="0"/>
                        </a:spcAft>
                        <a:buNone/>
                      </a:pPr>
                      <a:r>
                        <a:rPr lang="en-US" sz="1200"/>
                        <a:t>10%</a:t>
                      </a:r>
                      <a:endParaRPr sz="1200"/>
                    </a:p>
                  </a:txBody>
                  <a:tcPr marT="63500" marB="63500" marR="63500" marL="63500"/>
                </a:tc>
                <a:tc>
                  <a:txBody>
                    <a:bodyPr/>
                    <a:lstStyle/>
                    <a:p>
                      <a:pPr indent="0" lvl="0" marL="0" rtl="0" algn="ctr">
                        <a:spcBef>
                          <a:spcPts val="0"/>
                        </a:spcBef>
                        <a:spcAft>
                          <a:spcPts val="0"/>
                        </a:spcAft>
                        <a:buNone/>
                      </a:pPr>
                      <a:r>
                        <a:rPr lang="en-US" sz="1200"/>
                        <a:t>Pass/Fail</a:t>
                      </a:r>
                      <a:endParaRPr sz="1200"/>
                    </a:p>
                  </a:txBody>
                  <a:tcPr marT="63500" marB="63500" marR="63500" marL="63500"/>
                </a:tc>
                <a:tc>
                  <a:txBody>
                    <a:bodyPr/>
                    <a:lstStyle/>
                    <a:p>
                      <a:pPr indent="0" lvl="0" marL="0" rtl="0" algn="ctr">
                        <a:spcBef>
                          <a:spcPts val="0"/>
                        </a:spcBef>
                        <a:spcAft>
                          <a:spcPts val="0"/>
                        </a:spcAft>
                        <a:buNone/>
                      </a:pPr>
                      <a:r>
                        <a:rPr lang="en-US" sz="1200">
                          <a:extLst>
                            <a:ext uri="http://customooxmlschemas.google.com/">
                              <go:slidesCustomData xmlns:go="http://customooxmlschemas.google.com/" textRoundtripDataId="6"/>
                            </a:ext>
                          </a:extLst>
                        </a:rPr>
                        <a:t>Considered but not mandatory</a:t>
                      </a:r>
                      <a:endParaRPr sz="1200"/>
                    </a:p>
                  </a:txBody>
                  <a:tcPr marT="63500" marB="63500" marR="63500" marL="63500"/>
                </a:tc>
                <a:tc>
                  <a:txBody>
                    <a:bodyPr/>
                    <a:lstStyle/>
                    <a:p>
                      <a:pPr indent="0" lvl="0" marL="0" rtl="0" algn="ctr">
                        <a:spcBef>
                          <a:spcPts val="0"/>
                        </a:spcBef>
                        <a:spcAft>
                          <a:spcPts val="0"/>
                        </a:spcAft>
                        <a:buNone/>
                      </a:pPr>
                      <a:r>
                        <a:rPr lang="en-US" sz="1200">
                          <a:extLst>
                            <a:ext uri="http://customooxmlschemas.google.com/">
                              <go:slidesCustomData xmlns:go="http://customooxmlschemas.google.com/" textRoundtripDataId="7"/>
                            </a:ext>
                          </a:extLst>
                        </a:rPr>
                        <a:t>Considered but not mandatory</a:t>
                      </a:r>
                      <a:endParaRPr sz="1200"/>
                    </a:p>
                  </a:txBody>
                  <a:tcPr marT="63500" marB="63500" marR="63500" marL="63500"/>
                </a:tc>
              </a:tr>
              <a:tr h="355025">
                <a:tc>
                  <a:txBody>
                    <a:bodyPr/>
                    <a:lstStyle/>
                    <a:p>
                      <a:pPr indent="0" lvl="0" marL="0" rtl="0" algn="l">
                        <a:spcBef>
                          <a:spcPts val="0"/>
                        </a:spcBef>
                        <a:spcAft>
                          <a:spcPts val="0"/>
                        </a:spcAft>
                        <a:buNone/>
                      </a:pPr>
                      <a:r>
                        <a:rPr lang="en-US" sz="1200"/>
                        <a:t>Innovation</a:t>
                      </a:r>
                      <a:endParaRPr sz="1200"/>
                    </a:p>
                  </a:txBody>
                  <a:tcPr marT="63500" marB="63500" marR="63500" marL="63500"/>
                </a:tc>
                <a:tc>
                  <a:txBody>
                    <a:bodyPr/>
                    <a:lstStyle/>
                    <a:p>
                      <a:pPr indent="0" lvl="0" marL="0" rtl="0" algn="ctr">
                        <a:spcBef>
                          <a:spcPts val="0"/>
                        </a:spcBef>
                        <a:spcAft>
                          <a:spcPts val="0"/>
                        </a:spcAft>
                        <a:buNone/>
                      </a:pPr>
                      <a:r>
                        <a:rPr lang="en-US" sz="1200"/>
                        <a:t>N/A</a:t>
                      </a:r>
                      <a:endParaRPr sz="1200"/>
                    </a:p>
                  </a:txBody>
                  <a:tcPr marT="63500" marB="63500" marR="63500" marL="63500"/>
                </a:tc>
                <a:tc>
                  <a:txBody>
                    <a:bodyPr/>
                    <a:lstStyle/>
                    <a:p>
                      <a:pPr indent="0" lvl="0" marL="0" rtl="0" algn="ctr">
                        <a:spcBef>
                          <a:spcPts val="0"/>
                        </a:spcBef>
                        <a:spcAft>
                          <a:spcPts val="0"/>
                        </a:spcAft>
                        <a:buNone/>
                      </a:pPr>
                      <a:r>
                        <a:rPr lang="en-US" sz="1200"/>
                        <a:t>10%</a:t>
                      </a:r>
                      <a:endParaRPr sz="1200"/>
                    </a:p>
                  </a:txBody>
                  <a:tcPr marT="63500" marB="63500" marR="63500" marL="63500"/>
                </a:tc>
                <a:tc>
                  <a:txBody>
                    <a:bodyPr/>
                    <a:lstStyle/>
                    <a:p>
                      <a:pPr indent="0" lvl="0" marL="0" rtl="0" algn="ctr">
                        <a:spcBef>
                          <a:spcPts val="0"/>
                        </a:spcBef>
                        <a:spcAft>
                          <a:spcPts val="0"/>
                        </a:spcAft>
                        <a:buNone/>
                      </a:pPr>
                      <a:r>
                        <a:rPr lang="en-US" sz="1200"/>
                        <a:t>Weighting TBD</a:t>
                      </a:r>
                      <a:endParaRPr sz="1200"/>
                    </a:p>
                  </a:txBody>
                  <a:tcPr marT="63500" marB="63500" marR="63500" marL="63500"/>
                </a:tc>
                <a:tc>
                  <a:txBody>
                    <a:bodyPr/>
                    <a:lstStyle/>
                    <a:p>
                      <a:pPr indent="0" lvl="0" marL="0" rtl="0" algn="ctr">
                        <a:spcBef>
                          <a:spcPts val="0"/>
                        </a:spcBef>
                        <a:spcAft>
                          <a:spcPts val="0"/>
                        </a:spcAft>
                        <a:buNone/>
                      </a:pPr>
                      <a:r>
                        <a:rPr lang="en-US" sz="1200"/>
                        <a:t>Considered</a:t>
                      </a:r>
                      <a:endParaRPr sz="1200"/>
                    </a:p>
                  </a:txBody>
                  <a:tcPr marT="63500" marB="63500" marR="63500" marL="6350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12"/>
          <p:cNvSpPr txBox="1"/>
          <p:nvPr>
            <p:ph type="title"/>
          </p:nvPr>
        </p:nvSpPr>
        <p:spPr>
          <a:xfrm>
            <a:off x="495300" y="266700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Questions</a:t>
            </a:r>
            <a:r>
              <a:rPr lang="en-US"/>
              <a:t>?</a:t>
            </a:r>
            <a:endParaRPr/>
          </a:p>
        </p:txBody>
      </p:sp>
      <p:sp>
        <p:nvSpPr>
          <p:cNvPr id="243" name="Google Shape;24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244" name="Google Shape;244;p12"/>
          <p:cNvGrpSpPr/>
          <p:nvPr/>
        </p:nvGrpSpPr>
        <p:grpSpPr>
          <a:xfrm>
            <a:off x="737431" y="6106624"/>
            <a:ext cx="7669137" cy="479120"/>
            <a:chOff x="466749" y="6106624"/>
            <a:chExt cx="7669137" cy="479120"/>
          </a:xfrm>
        </p:grpSpPr>
        <p:pic>
          <p:nvPicPr>
            <p:cNvPr id="245" name="Google Shape;245;p12"/>
            <p:cNvPicPr preferRelativeResize="0"/>
            <p:nvPr/>
          </p:nvPicPr>
          <p:blipFill rotWithShape="1">
            <a:blip r:embed="rId3">
              <a:alphaModFix/>
            </a:blip>
            <a:srcRect b="0" l="0" r="0" t="0"/>
            <a:stretch/>
          </p:blipFill>
          <p:spPr>
            <a:xfrm>
              <a:off x="466749" y="6106624"/>
              <a:ext cx="1492299" cy="466344"/>
            </a:xfrm>
            <a:prstGeom prst="rect">
              <a:avLst/>
            </a:prstGeom>
            <a:noFill/>
            <a:ln>
              <a:noFill/>
            </a:ln>
          </p:spPr>
        </p:pic>
        <p:pic>
          <p:nvPicPr>
            <p:cNvPr id="246" name="Google Shape;246;p12"/>
            <p:cNvPicPr preferRelativeResize="0"/>
            <p:nvPr/>
          </p:nvPicPr>
          <p:blipFill rotWithShape="1">
            <a:blip r:embed="rId4">
              <a:alphaModFix/>
            </a:blip>
            <a:srcRect b="0" l="0" r="0" t="0"/>
            <a:stretch/>
          </p:blipFill>
          <p:spPr>
            <a:xfrm>
              <a:off x="4894965" y="6106624"/>
              <a:ext cx="1632203" cy="466344"/>
            </a:xfrm>
            <a:prstGeom prst="rect">
              <a:avLst/>
            </a:prstGeom>
            <a:noFill/>
            <a:ln>
              <a:noFill/>
            </a:ln>
          </p:spPr>
        </p:pic>
        <p:pic>
          <p:nvPicPr>
            <p:cNvPr id="247" name="Google Shape;247;p12"/>
            <p:cNvPicPr preferRelativeResize="0"/>
            <p:nvPr/>
          </p:nvPicPr>
          <p:blipFill rotWithShape="1">
            <a:blip r:embed="rId5">
              <a:alphaModFix/>
            </a:blip>
            <a:srcRect b="0" l="0" r="0" t="0"/>
            <a:stretch/>
          </p:blipFill>
          <p:spPr>
            <a:xfrm>
              <a:off x="7078082" y="6119019"/>
              <a:ext cx="1057804" cy="466344"/>
            </a:xfrm>
            <a:prstGeom prst="rect">
              <a:avLst/>
            </a:prstGeom>
            <a:noFill/>
            <a:ln>
              <a:noFill/>
            </a:ln>
          </p:spPr>
        </p:pic>
        <p:pic>
          <p:nvPicPr>
            <p:cNvPr id="248" name="Google Shape;248;p12"/>
            <p:cNvPicPr preferRelativeResize="0"/>
            <p:nvPr/>
          </p:nvPicPr>
          <p:blipFill rotWithShape="1">
            <a:blip r:embed="rId6">
              <a:alphaModFix/>
            </a:blip>
            <a:srcRect b="0" l="0" r="0" t="0"/>
            <a:stretch/>
          </p:blipFill>
          <p:spPr>
            <a:xfrm>
              <a:off x="2424213" y="6119019"/>
              <a:ext cx="2133601" cy="466725"/>
            </a:xfrm>
            <a:prstGeom prst="rect">
              <a:avLst/>
            </a:prstGeom>
            <a:noFill/>
            <a:ln>
              <a:noFill/>
            </a:ln>
          </p:spPr>
        </p:pic>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Google Shape;254;p13"/>
          <p:cNvSpPr txBox="1"/>
          <p:nvPr>
            <p:ph type="title"/>
          </p:nvPr>
        </p:nvSpPr>
        <p:spPr>
          <a:xfrm>
            <a:off x="405114" y="7620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Contact Info</a:t>
            </a:r>
            <a:endParaRPr/>
          </a:p>
        </p:txBody>
      </p:sp>
      <p:cxnSp>
        <p:nvCxnSpPr>
          <p:cNvPr id="255" name="Google Shape;255;p13"/>
          <p:cNvCxnSpPr/>
          <p:nvPr/>
        </p:nvCxnSpPr>
        <p:spPr>
          <a:xfrm>
            <a:off x="381000" y="990600"/>
            <a:ext cx="8458200" cy="0"/>
          </a:xfrm>
          <a:prstGeom prst="straightConnector1">
            <a:avLst/>
          </a:prstGeom>
          <a:noFill/>
          <a:ln cap="flat" cmpd="sng" w="38100">
            <a:solidFill>
              <a:srgbClr val="4A7DBA"/>
            </a:solidFill>
            <a:prstDash val="solid"/>
            <a:round/>
            <a:headEnd len="sm" w="sm" type="none"/>
            <a:tailEnd len="sm" w="sm" type="none"/>
          </a:ln>
        </p:spPr>
      </p:cxnSp>
      <p:sp>
        <p:nvSpPr>
          <p:cNvPr id="256" name="Google Shape;256;p13"/>
          <p:cNvSpPr/>
          <p:nvPr/>
        </p:nvSpPr>
        <p:spPr>
          <a:xfrm>
            <a:off x="228600" y="1229360"/>
            <a:ext cx="8686800" cy="224676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chemeClr val="dk1"/>
                </a:solidFill>
                <a:latin typeface="Calibri"/>
                <a:ea typeface="Calibri"/>
                <a:cs typeface="Calibri"/>
                <a:sym typeface="Calibri"/>
              </a:rPr>
              <a:t>Prior to Proposal submission all questions should be directed to:</a:t>
            </a:r>
            <a:endParaRPr/>
          </a:p>
          <a:p>
            <a:pPr indent="0" lvl="0" marL="0" marR="0" rtl="0" algn="ctr">
              <a:spcBef>
                <a:spcPts val="0"/>
              </a:spcBef>
              <a:spcAft>
                <a:spcPts val="0"/>
              </a:spcAft>
              <a:buNone/>
            </a:pPr>
            <a:r>
              <a:rPr lang="en-US" sz="2800">
                <a:solidFill>
                  <a:schemeClr val="dk1"/>
                </a:solidFill>
                <a:latin typeface="Calibri"/>
                <a:ea typeface="Calibri"/>
                <a:cs typeface="Calibri"/>
                <a:sym typeface="Calibri"/>
              </a:rPr>
              <a:t>JP Ross</a:t>
            </a:r>
            <a:endParaRPr/>
          </a:p>
          <a:p>
            <a:pPr indent="0" lvl="0" marL="0" marR="0" rtl="0" algn="ctr">
              <a:spcBef>
                <a:spcPts val="0"/>
              </a:spcBef>
              <a:spcAft>
                <a:spcPts val="0"/>
              </a:spcAft>
              <a:buNone/>
            </a:pPr>
            <a:r>
              <a:rPr lang="en-US" sz="2800">
                <a:solidFill>
                  <a:schemeClr val="dk1"/>
                </a:solidFill>
                <a:latin typeface="Calibri"/>
                <a:ea typeface="Calibri"/>
                <a:cs typeface="Calibri"/>
                <a:sym typeface="Calibri"/>
              </a:rPr>
              <a:t>Senior Director of Local Development </a:t>
            </a:r>
            <a:endParaRPr/>
          </a:p>
          <a:p>
            <a:pPr indent="0" lvl="0" marL="0" marR="0" rtl="0" algn="ctr">
              <a:spcBef>
                <a:spcPts val="0"/>
              </a:spcBef>
              <a:spcAft>
                <a:spcPts val="0"/>
              </a:spcAft>
              <a:buNone/>
            </a:pPr>
            <a:r>
              <a:rPr lang="en-US" sz="2800">
                <a:solidFill>
                  <a:schemeClr val="dk1"/>
                </a:solidFill>
                <a:latin typeface="Calibri"/>
                <a:ea typeface="Calibri"/>
                <a:cs typeface="Calibri"/>
                <a:sym typeface="Calibri"/>
              </a:rPr>
              <a:t>East Bay Community Energy</a:t>
            </a:r>
            <a:endParaRPr/>
          </a:p>
          <a:p>
            <a:pPr indent="0" lvl="0" marL="0" marR="0" rtl="0" algn="ctr">
              <a:spcBef>
                <a:spcPts val="0"/>
              </a:spcBef>
              <a:spcAft>
                <a:spcPts val="0"/>
              </a:spcAft>
              <a:buNone/>
            </a:pPr>
            <a:r>
              <a:rPr lang="en-US" sz="2800">
                <a:solidFill>
                  <a:schemeClr val="dk1"/>
                </a:solidFill>
                <a:latin typeface="Calibri"/>
                <a:ea typeface="Calibri"/>
                <a:cs typeface="Calibri"/>
                <a:sym typeface="Calibri"/>
              </a:rPr>
              <a:t>E-mail Address: jross@ebce.com</a:t>
            </a:r>
            <a:endParaRPr/>
          </a:p>
        </p:txBody>
      </p:sp>
      <p:sp>
        <p:nvSpPr>
          <p:cNvPr id="257" name="Google Shape;257;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58" name="Google Shape;258;p13"/>
          <p:cNvSpPr/>
          <p:nvPr/>
        </p:nvSpPr>
        <p:spPr>
          <a:xfrm>
            <a:off x="266700" y="4098873"/>
            <a:ext cx="8686800" cy="1802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800">
                <a:solidFill>
                  <a:schemeClr val="dk1"/>
                </a:solidFill>
                <a:latin typeface="Calibri"/>
                <a:ea typeface="Calibri"/>
                <a:cs typeface="Calibri"/>
                <a:sym typeface="Calibri"/>
              </a:rPr>
              <a:t>Proposals will be submitted directly to each LSE, after which authorized representatives (found on RFP p.6) from each LSE will be in touch with relevant Proposers as needed.</a:t>
            </a:r>
            <a:endParaRPr/>
          </a:p>
        </p:txBody>
      </p:sp>
      <p:grpSp>
        <p:nvGrpSpPr>
          <p:cNvPr id="259" name="Google Shape;259;p13"/>
          <p:cNvGrpSpPr/>
          <p:nvPr/>
        </p:nvGrpSpPr>
        <p:grpSpPr>
          <a:xfrm>
            <a:off x="737431" y="6106624"/>
            <a:ext cx="7669137" cy="479120"/>
            <a:chOff x="466749" y="6106624"/>
            <a:chExt cx="7669137" cy="479120"/>
          </a:xfrm>
        </p:grpSpPr>
        <p:pic>
          <p:nvPicPr>
            <p:cNvPr id="260" name="Google Shape;260;p13"/>
            <p:cNvPicPr preferRelativeResize="0"/>
            <p:nvPr/>
          </p:nvPicPr>
          <p:blipFill rotWithShape="1">
            <a:blip r:embed="rId3">
              <a:alphaModFix/>
            </a:blip>
            <a:srcRect b="0" l="0" r="0" t="0"/>
            <a:stretch/>
          </p:blipFill>
          <p:spPr>
            <a:xfrm>
              <a:off x="466749" y="6106624"/>
              <a:ext cx="1492299" cy="466344"/>
            </a:xfrm>
            <a:prstGeom prst="rect">
              <a:avLst/>
            </a:prstGeom>
            <a:noFill/>
            <a:ln>
              <a:noFill/>
            </a:ln>
          </p:spPr>
        </p:pic>
        <p:pic>
          <p:nvPicPr>
            <p:cNvPr id="261" name="Google Shape;261;p13"/>
            <p:cNvPicPr preferRelativeResize="0"/>
            <p:nvPr/>
          </p:nvPicPr>
          <p:blipFill rotWithShape="1">
            <a:blip r:embed="rId4">
              <a:alphaModFix/>
            </a:blip>
            <a:srcRect b="0" l="0" r="0" t="0"/>
            <a:stretch/>
          </p:blipFill>
          <p:spPr>
            <a:xfrm>
              <a:off x="4894965" y="6106624"/>
              <a:ext cx="1632203" cy="466344"/>
            </a:xfrm>
            <a:prstGeom prst="rect">
              <a:avLst/>
            </a:prstGeom>
            <a:noFill/>
            <a:ln>
              <a:noFill/>
            </a:ln>
          </p:spPr>
        </p:pic>
        <p:pic>
          <p:nvPicPr>
            <p:cNvPr id="262" name="Google Shape;262;p13"/>
            <p:cNvPicPr preferRelativeResize="0"/>
            <p:nvPr/>
          </p:nvPicPr>
          <p:blipFill rotWithShape="1">
            <a:blip r:embed="rId5">
              <a:alphaModFix/>
            </a:blip>
            <a:srcRect b="0" l="0" r="0" t="0"/>
            <a:stretch/>
          </p:blipFill>
          <p:spPr>
            <a:xfrm>
              <a:off x="7078082" y="6119019"/>
              <a:ext cx="1057804" cy="466344"/>
            </a:xfrm>
            <a:prstGeom prst="rect">
              <a:avLst/>
            </a:prstGeom>
            <a:noFill/>
            <a:ln>
              <a:noFill/>
            </a:ln>
          </p:spPr>
        </p:pic>
        <p:pic>
          <p:nvPicPr>
            <p:cNvPr id="263" name="Google Shape;263;p13"/>
            <p:cNvPicPr preferRelativeResize="0"/>
            <p:nvPr/>
          </p:nvPicPr>
          <p:blipFill rotWithShape="1">
            <a:blip r:embed="rId6">
              <a:alphaModFix/>
            </a:blip>
            <a:srcRect b="0" l="0" r="0" t="0"/>
            <a:stretch/>
          </p:blipFill>
          <p:spPr>
            <a:xfrm>
              <a:off x="2424213" y="6119019"/>
              <a:ext cx="2133601" cy="466725"/>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2"/>
          <p:cNvSpPr txBox="1"/>
          <p:nvPr>
            <p:ph type="title"/>
          </p:nvPr>
        </p:nvSpPr>
        <p:spPr>
          <a:xfrm>
            <a:off x="457200" y="0"/>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Calibri"/>
              <a:buNone/>
            </a:pPr>
            <a:r>
              <a:rPr lang="en-US" sz="4000"/>
              <a:t>Participating Agencies</a:t>
            </a:r>
            <a:endParaRPr/>
          </a:p>
        </p:txBody>
      </p:sp>
      <p:cxnSp>
        <p:nvCxnSpPr>
          <p:cNvPr id="102" name="Google Shape;102;p2"/>
          <p:cNvCxnSpPr/>
          <p:nvPr/>
        </p:nvCxnSpPr>
        <p:spPr>
          <a:xfrm>
            <a:off x="304800" y="838200"/>
            <a:ext cx="8458200" cy="0"/>
          </a:xfrm>
          <a:prstGeom prst="straightConnector1">
            <a:avLst/>
          </a:prstGeom>
          <a:noFill/>
          <a:ln cap="flat" cmpd="sng" w="38100">
            <a:solidFill>
              <a:srgbClr val="4A7DBA"/>
            </a:solidFill>
            <a:prstDash val="solid"/>
            <a:round/>
            <a:headEnd len="sm" w="sm" type="none"/>
            <a:tailEnd len="sm" w="sm" type="none"/>
          </a:ln>
        </p:spPr>
      </p:cxnSp>
      <p:sp>
        <p:nvSpPr>
          <p:cNvPr id="103" name="Google Shape;103;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104" name="Google Shape;104;p2"/>
          <p:cNvGraphicFramePr/>
          <p:nvPr/>
        </p:nvGraphicFramePr>
        <p:xfrm>
          <a:off x="3853543" y="1032203"/>
          <a:ext cx="3000000" cy="3000000"/>
        </p:xfrm>
        <a:graphic>
          <a:graphicData uri="http://schemas.openxmlformats.org/drawingml/2006/table">
            <a:tbl>
              <a:tblPr bandRow="1" firstRow="1">
                <a:noFill/>
                <a:tableStyleId>{E2A69DDE-F779-4BB3-AF38-EE3622F55566}</a:tableStyleId>
              </a:tblPr>
              <a:tblGrid>
                <a:gridCol w="4833250"/>
              </a:tblGrid>
              <a:tr h="1476150">
                <a:tc>
                  <a:txBody>
                    <a:bodyPr/>
                    <a:lstStyle/>
                    <a:p>
                      <a:pPr indent="0" lvl="0" marL="0" marR="0" rtl="0" algn="l">
                        <a:lnSpc>
                          <a:spcPct val="100000"/>
                        </a:lnSpc>
                        <a:spcBef>
                          <a:spcPts val="0"/>
                        </a:spcBef>
                        <a:spcAft>
                          <a:spcPts val="0"/>
                        </a:spcAft>
                        <a:buClr>
                          <a:schemeClr val="dk1"/>
                        </a:buClr>
                        <a:buSzPts val="1600"/>
                        <a:buFont typeface="Calibri"/>
                        <a:buNone/>
                      </a:pPr>
                      <a:r>
                        <a:rPr b="0" lang="en-US" sz="1600" u="none" cap="none" strike="noStrike">
                          <a:solidFill>
                            <a:schemeClr val="dk1"/>
                          </a:solidFill>
                        </a:rPr>
                        <a:t>EBCE is a CCA that was formed in 2016 and began service in 2018. EBCE serves over 540,000 customer accounts representing a population of over 1.3 million people, 50,000 businesses, and approximately 6,000 gigawatt hours (“GWh”) of annual load. </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E9EDF4"/>
                    </a:solidFill>
                  </a:tcPr>
                </a:tc>
              </a:tr>
              <a:tr h="1299525">
                <a:tc>
                  <a:txBody>
                    <a:bodyPr/>
                    <a:lstStyle/>
                    <a:p>
                      <a:pPr indent="0" lvl="0" marL="0" marR="0" rtl="0" algn="l">
                        <a:lnSpc>
                          <a:spcPct val="100000"/>
                        </a:lnSpc>
                        <a:spcBef>
                          <a:spcPts val="0"/>
                        </a:spcBef>
                        <a:spcAft>
                          <a:spcPts val="0"/>
                        </a:spcAft>
                        <a:buClr>
                          <a:schemeClr val="dk1"/>
                        </a:buClr>
                        <a:buSzPts val="1600"/>
                        <a:buFont typeface="Calibri"/>
                        <a:buNone/>
                      </a:pPr>
                      <a:r>
                        <a:rPr b="0" lang="en-US" sz="1600" u="none" cap="none" strike="noStrike">
                          <a:solidFill>
                            <a:schemeClr val="dk1"/>
                          </a:solidFill>
                        </a:rPr>
                        <a:t>PCE is a CCA that was formed in 2016 and began service in 2016. </a:t>
                      </a:r>
                      <a:r>
                        <a:rPr b="0" i="0" lang="en-US" sz="1600" u="none" cap="none" strike="noStrike">
                          <a:solidFill>
                            <a:schemeClr val="dk1"/>
                          </a:solidFill>
                          <a:latin typeface="Calibri"/>
                          <a:ea typeface="Calibri"/>
                          <a:cs typeface="Calibri"/>
                          <a:sym typeface="Calibri"/>
                        </a:rPr>
                        <a:t>PCE serves approximately 300,000 customer accounts representing a population of over 700,000 people with 3,600 GWh of clean electricity annually.</a:t>
                      </a:r>
                      <a:endParaRPr b="0" sz="1600" u="none" cap="none" strike="noStrike">
                        <a:solidFill>
                          <a:schemeClr val="dk1"/>
                        </a:solidFill>
                      </a:endParaRPr>
                    </a:p>
                  </a:txBody>
                  <a:tcPr marT="45725" marB="45725" marR="91450" marL="91450" anchor="ctr">
                    <a:lnT cap="flat" cmpd="sng" w="9525">
                      <a:solidFill>
                        <a:srgbClr val="000000">
                          <a:alpha val="0"/>
                        </a:srgbClr>
                      </a:solidFill>
                      <a:prstDash val="solid"/>
                      <a:round/>
                      <a:headEnd len="sm" w="sm" type="none"/>
                      <a:tailEnd len="sm" w="sm" type="none"/>
                    </a:lnT>
                  </a:tcPr>
                </a:tc>
              </a:tr>
              <a:tr h="1337650">
                <a:tc>
                  <a:txBody>
                    <a:bodyPr/>
                    <a:lstStyle/>
                    <a:p>
                      <a:pPr indent="0" lvl="0" marL="0" marR="0" rtl="0" algn="l">
                        <a:spcBef>
                          <a:spcPts val="0"/>
                        </a:spcBef>
                        <a:spcAft>
                          <a:spcPts val="0"/>
                        </a:spcAft>
                        <a:buNone/>
                      </a:pPr>
                      <a:r>
                        <a:rPr b="0" lang="en-US" sz="1600" u="none" cap="none" strike="noStrike">
                          <a:solidFill>
                            <a:schemeClr val="dk1"/>
                          </a:solidFill>
                        </a:rPr>
                        <a:t>SVCE is a CCA that was formed in 2016 and began service in 2017. SVCE </a:t>
                      </a:r>
                      <a:r>
                        <a:rPr b="0" i="0" lang="en-US" sz="1600" u="none" cap="none" strike="noStrike">
                          <a:solidFill>
                            <a:schemeClr val="dk1"/>
                          </a:solidFill>
                          <a:latin typeface="Calibri"/>
                          <a:ea typeface="Calibri"/>
                          <a:cs typeface="Calibri"/>
                          <a:sym typeface="Calibri"/>
                        </a:rPr>
                        <a:t>serves approximately 270,000 residential and commercial customer</a:t>
                      </a:r>
                      <a:r>
                        <a:rPr lang="en-US" sz="1600"/>
                        <a:t> accounts</a:t>
                      </a:r>
                      <a:r>
                        <a:rPr b="0" i="0" lang="en-US" sz="1600" u="none" cap="none" strike="noStrike">
                          <a:solidFill>
                            <a:schemeClr val="dk1"/>
                          </a:solidFill>
                          <a:latin typeface="Calibri"/>
                          <a:ea typeface="Calibri"/>
                          <a:cs typeface="Calibri"/>
                          <a:sym typeface="Calibri"/>
                        </a:rPr>
                        <a:t> representing over 3,800 GWh of annual load.</a:t>
                      </a:r>
                      <a:r>
                        <a:rPr b="0" lang="en-US" sz="1600" u="none" cap="none" strike="noStrike">
                          <a:solidFill>
                            <a:schemeClr val="dk1"/>
                          </a:solidFill>
                        </a:rPr>
                        <a:t> </a:t>
                      </a:r>
                      <a:endParaRPr sz="1600"/>
                    </a:p>
                  </a:txBody>
                  <a:tcPr marT="45725" marB="45725" marR="91450" marL="91450" anchor="ctr">
                    <a:solidFill>
                      <a:srgbClr val="E9EDF4"/>
                    </a:solidFill>
                  </a:tcPr>
                </a:tc>
              </a:tr>
              <a:tr h="1257250">
                <a:tc>
                  <a:txBody>
                    <a:bodyPr/>
                    <a:lstStyle/>
                    <a:p>
                      <a:pPr indent="0" lvl="0" marL="0" marR="0" rtl="0" algn="l">
                        <a:spcBef>
                          <a:spcPts val="0"/>
                        </a:spcBef>
                        <a:spcAft>
                          <a:spcPts val="0"/>
                        </a:spcAft>
                        <a:buNone/>
                      </a:pPr>
                      <a:r>
                        <a:rPr b="0" lang="en-US" sz="1600">
                          <a:solidFill>
                            <a:schemeClr val="dk1"/>
                          </a:solidFill>
                        </a:rPr>
                        <a:t>SVP is a municipal utility founded in 1896. </a:t>
                      </a:r>
                      <a:r>
                        <a:rPr b="0" i="0" lang="en-US" sz="1600" u="none" strike="noStrike">
                          <a:solidFill>
                            <a:schemeClr val="dk1"/>
                          </a:solidFill>
                          <a:latin typeface="Calibri"/>
                          <a:ea typeface="Calibri"/>
                          <a:cs typeface="Calibri"/>
                          <a:sym typeface="Calibri"/>
                        </a:rPr>
                        <a:t>SVP serves the City of Santa Clara with a service area of approximately 19 square miles. </a:t>
                      </a:r>
                      <a:endParaRPr sz="1600"/>
                    </a:p>
                  </a:txBody>
                  <a:tcPr marT="45725" marB="45725" marR="91450" marL="91450" anchor="ctr"/>
                </a:tc>
              </a:tr>
            </a:tbl>
          </a:graphicData>
        </a:graphic>
      </p:graphicFrame>
      <p:pic>
        <p:nvPicPr>
          <p:cNvPr id="105" name="Google Shape;105;p2"/>
          <p:cNvPicPr preferRelativeResize="0"/>
          <p:nvPr/>
        </p:nvPicPr>
        <p:blipFill rotWithShape="1">
          <a:blip r:embed="rId3">
            <a:alphaModFix/>
          </a:blip>
          <a:srcRect b="0" l="0" r="0" t="0"/>
          <a:stretch/>
        </p:blipFill>
        <p:spPr>
          <a:xfrm>
            <a:off x="783771" y="1531939"/>
            <a:ext cx="2133600" cy="666750"/>
          </a:xfrm>
          <a:prstGeom prst="rect">
            <a:avLst/>
          </a:prstGeom>
          <a:noFill/>
          <a:ln>
            <a:noFill/>
          </a:ln>
        </p:spPr>
      </p:pic>
      <p:pic>
        <p:nvPicPr>
          <p:cNvPr id="106" name="Google Shape;106;p2"/>
          <p:cNvPicPr preferRelativeResize="0"/>
          <p:nvPr/>
        </p:nvPicPr>
        <p:blipFill rotWithShape="1">
          <a:blip r:embed="rId4">
            <a:alphaModFix/>
          </a:blip>
          <a:srcRect b="0" l="0" r="0" t="0"/>
          <a:stretch/>
        </p:blipFill>
        <p:spPr>
          <a:xfrm>
            <a:off x="685800" y="2895600"/>
            <a:ext cx="2133600" cy="609600"/>
          </a:xfrm>
          <a:prstGeom prst="rect">
            <a:avLst/>
          </a:prstGeom>
          <a:noFill/>
          <a:ln>
            <a:noFill/>
          </a:ln>
        </p:spPr>
      </p:pic>
      <p:pic>
        <p:nvPicPr>
          <p:cNvPr id="107" name="Google Shape;107;p2"/>
          <p:cNvPicPr preferRelativeResize="0"/>
          <p:nvPr/>
        </p:nvPicPr>
        <p:blipFill rotWithShape="1">
          <a:blip r:embed="rId5">
            <a:alphaModFix/>
          </a:blip>
          <a:srcRect b="0" l="0" r="0" t="0"/>
          <a:stretch/>
        </p:blipFill>
        <p:spPr>
          <a:xfrm>
            <a:off x="457200" y="4188457"/>
            <a:ext cx="2786743" cy="609600"/>
          </a:xfrm>
          <a:prstGeom prst="rect">
            <a:avLst/>
          </a:prstGeom>
          <a:noFill/>
          <a:ln>
            <a:noFill/>
          </a:ln>
        </p:spPr>
      </p:pic>
      <p:pic>
        <p:nvPicPr>
          <p:cNvPr id="108" name="Google Shape;108;p2"/>
          <p:cNvPicPr preferRelativeResize="0"/>
          <p:nvPr/>
        </p:nvPicPr>
        <p:blipFill rotWithShape="1">
          <a:blip r:embed="rId6">
            <a:alphaModFix/>
          </a:blip>
          <a:srcRect b="0" l="0" r="0" t="0"/>
          <a:stretch/>
        </p:blipFill>
        <p:spPr>
          <a:xfrm>
            <a:off x="423862" y="5239067"/>
            <a:ext cx="2657475" cy="1171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3"/>
          <p:cNvSpPr txBox="1"/>
          <p:nvPr>
            <p:ph type="title"/>
          </p:nvPr>
        </p:nvSpPr>
        <p:spPr>
          <a:xfrm>
            <a:off x="203022" y="381000"/>
            <a:ext cx="5054778" cy="3047997"/>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400"/>
              <a:buFont typeface="Calibri"/>
              <a:buNone/>
            </a:pPr>
            <a:r>
              <a:rPr lang="en-US"/>
              <a:t>RFP Purpose: Resource Adequacy &amp; Resilience</a:t>
            </a:r>
            <a:endParaRPr/>
          </a:p>
        </p:txBody>
      </p:sp>
      <p:cxnSp>
        <p:nvCxnSpPr>
          <p:cNvPr id="115" name="Google Shape;115;p3"/>
          <p:cNvCxnSpPr/>
          <p:nvPr/>
        </p:nvCxnSpPr>
        <p:spPr>
          <a:xfrm>
            <a:off x="304800" y="3200400"/>
            <a:ext cx="4495800" cy="0"/>
          </a:xfrm>
          <a:prstGeom prst="straightConnector1">
            <a:avLst/>
          </a:prstGeom>
          <a:noFill/>
          <a:ln cap="flat" cmpd="sng" w="38100">
            <a:solidFill>
              <a:srgbClr val="366092"/>
            </a:solidFill>
            <a:prstDash val="solid"/>
            <a:round/>
            <a:headEnd len="sm" w="sm" type="none"/>
            <a:tailEnd len="sm" w="sm" type="none"/>
          </a:ln>
        </p:spPr>
      </p:cxnSp>
      <p:grpSp>
        <p:nvGrpSpPr>
          <p:cNvPr id="116" name="Google Shape;116;p3"/>
          <p:cNvGrpSpPr/>
          <p:nvPr/>
        </p:nvGrpSpPr>
        <p:grpSpPr>
          <a:xfrm>
            <a:off x="152400" y="762000"/>
            <a:ext cx="8831263" cy="5105275"/>
            <a:chOff x="152400" y="762000"/>
            <a:chExt cx="8831263" cy="5105275"/>
          </a:xfrm>
        </p:grpSpPr>
        <p:grpSp>
          <p:nvGrpSpPr>
            <p:cNvPr id="117" name="Google Shape;117;p3"/>
            <p:cNvGrpSpPr/>
            <p:nvPr/>
          </p:nvGrpSpPr>
          <p:grpSpPr>
            <a:xfrm>
              <a:off x="4800600" y="762000"/>
              <a:ext cx="4183063" cy="3898900"/>
              <a:chOff x="4495800" y="304800"/>
              <a:chExt cx="4183063" cy="3898900"/>
            </a:xfrm>
          </p:grpSpPr>
          <p:grpSp>
            <p:nvGrpSpPr>
              <p:cNvPr id="118" name="Google Shape;118;p3"/>
              <p:cNvGrpSpPr/>
              <p:nvPr/>
            </p:nvGrpSpPr>
            <p:grpSpPr>
              <a:xfrm>
                <a:off x="4495800" y="304800"/>
                <a:ext cx="4183063" cy="3898900"/>
                <a:chOff x="4563045" y="2281370"/>
                <a:chExt cx="4182460" cy="3898533"/>
              </a:xfrm>
            </p:grpSpPr>
            <p:pic>
              <p:nvPicPr>
                <p:cNvPr id="119" name="Google Shape;119;p3"/>
                <p:cNvPicPr preferRelativeResize="0"/>
                <p:nvPr/>
              </p:nvPicPr>
              <p:blipFill rotWithShape="1">
                <a:blip r:embed="rId3">
                  <a:alphaModFix/>
                </a:blip>
                <a:srcRect b="5401" l="14355" r="0" t="24117"/>
                <a:stretch/>
              </p:blipFill>
              <p:spPr>
                <a:xfrm>
                  <a:off x="4563045" y="2281370"/>
                  <a:ext cx="4182460" cy="3657600"/>
                </a:xfrm>
                <a:prstGeom prst="rect">
                  <a:avLst/>
                </a:prstGeom>
                <a:noFill/>
                <a:ln>
                  <a:noFill/>
                </a:ln>
              </p:spPr>
            </p:pic>
            <p:grpSp>
              <p:nvGrpSpPr>
                <p:cNvPr id="120" name="Google Shape;120;p3"/>
                <p:cNvGrpSpPr/>
                <p:nvPr/>
              </p:nvGrpSpPr>
              <p:grpSpPr>
                <a:xfrm>
                  <a:off x="5982618" y="3009964"/>
                  <a:ext cx="2674000" cy="3169939"/>
                  <a:chOff x="2954095" y="2765735"/>
                  <a:chExt cx="3004025" cy="3561173"/>
                </a:xfrm>
              </p:grpSpPr>
              <p:grpSp>
                <p:nvGrpSpPr>
                  <p:cNvPr id="121" name="Google Shape;121;p3"/>
                  <p:cNvGrpSpPr/>
                  <p:nvPr/>
                </p:nvGrpSpPr>
                <p:grpSpPr>
                  <a:xfrm>
                    <a:off x="2954095" y="3870034"/>
                    <a:ext cx="935951" cy="1985817"/>
                    <a:chOff x="2178240" y="4239489"/>
                    <a:chExt cx="935951" cy="1761065"/>
                  </a:xfrm>
                </p:grpSpPr>
                <p:sp>
                  <p:nvSpPr>
                    <p:cNvPr id="122" name="Google Shape;122;p3"/>
                    <p:cNvSpPr/>
                    <p:nvPr/>
                  </p:nvSpPr>
                  <p:spPr>
                    <a:xfrm>
                      <a:off x="2178240" y="4239489"/>
                      <a:ext cx="935951" cy="1761065"/>
                    </a:xfrm>
                    <a:custGeom>
                      <a:rect b="b" l="l" r="r" t="t"/>
                      <a:pathLst>
                        <a:path extrusionOk="0" h="1761067" w="935952">
                          <a:moveTo>
                            <a:pt x="47721" y="0"/>
                          </a:moveTo>
                          <a:cubicBezTo>
                            <a:pt x="53878" y="43872"/>
                            <a:pt x="60036" y="87745"/>
                            <a:pt x="66194" y="129309"/>
                          </a:cubicBezTo>
                          <a:cubicBezTo>
                            <a:pt x="72352" y="170873"/>
                            <a:pt x="93903" y="218594"/>
                            <a:pt x="84667" y="249382"/>
                          </a:cubicBezTo>
                          <a:cubicBezTo>
                            <a:pt x="75431" y="280170"/>
                            <a:pt x="21552" y="283249"/>
                            <a:pt x="10776" y="314037"/>
                          </a:cubicBezTo>
                          <a:cubicBezTo>
                            <a:pt x="0" y="344825"/>
                            <a:pt x="18473" y="397164"/>
                            <a:pt x="20012" y="434109"/>
                          </a:cubicBezTo>
                          <a:cubicBezTo>
                            <a:pt x="21551" y="471054"/>
                            <a:pt x="10776" y="511079"/>
                            <a:pt x="20012" y="535709"/>
                          </a:cubicBezTo>
                          <a:cubicBezTo>
                            <a:pt x="29248" y="560339"/>
                            <a:pt x="52340" y="575733"/>
                            <a:pt x="75431" y="581891"/>
                          </a:cubicBezTo>
                          <a:cubicBezTo>
                            <a:pt x="98522" y="588049"/>
                            <a:pt x="137006" y="531091"/>
                            <a:pt x="158558" y="572655"/>
                          </a:cubicBezTo>
                          <a:cubicBezTo>
                            <a:pt x="180110" y="614219"/>
                            <a:pt x="183189" y="762000"/>
                            <a:pt x="204740" y="831273"/>
                          </a:cubicBezTo>
                          <a:cubicBezTo>
                            <a:pt x="226292" y="900546"/>
                            <a:pt x="280170" y="905164"/>
                            <a:pt x="287867" y="988291"/>
                          </a:cubicBezTo>
                          <a:cubicBezTo>
                            <a:pt x="295564" y="1071418"/>
                            <a:pt x="250921" y="1248449"/>
                            <a:pt x="250921" y="1330037"/>
                          </a:cubicBezTo>
                          <a:cubicBezTo>
                            <a:pt x="250921" y="1411625"/>
                            <a:pt x="269394" y="1445492"/>
                            <a:pt x="287867" y="1477819"/>
                          </a:cubicBezTo>
                          <a:cubicBezTo>
                            <a:pt x="306340" y="1510146"/>
                            <a:pt x="338667" y="1480897"/>
                            <a:pt x="361758" y="1524000"/>
                          </a:cubicBezTo>
                          <a:cubicBezTo>
                            <a:pt x="384849" y="1567103"/>
                            <a:pt x="409479" y="1711807"/>
                            <a:pt x="426412" y="1736437"/>
                          </a:cubicBezTo>
                          <a:cubicBezTo>
                            <a:pt x="443345" y="1761067"/>
                            <a:pt x="446425" y="1679479"/>
                            <a:pt x="463358" y="1671782"/>
                          </a:cubicBezTo>
                          <a:cubicBezTo>
                            <a:pt x="480291" y="1664085"/>
                            <a:pt x="524933" y="1722582"/>
                            <a:pt x="528012" y="1690255"/>
                          </a:cubicBezTo>
                          <a:cubicBezTo>
                            <a:pt x="531091" y="1657928"/>
                            <a:pt x="458740" y="1513225"/>
                            <a:pt x="481831" y="1477819"/>
                          </a:cubicBezTo>
                          <a:cubicBezTo>
                            <a:pt x="504922" y="1442413"/>
                            <a:pt x="635770" y="1494752"/>
                            <a:pt x="666558" y="1477819"/>
                          </a:cubicBezTo>
                          <a:cubicBezTo>
                            <a:pt x="697346" y="1460886"/>
                            <a:pt x="637310" y="1393152"/>
                            <a:pt x="666558" y="1376219"/>
                          </a:cubicBezTo>
                          <a:cubicBezTo>
                            <a:pt x="695806" y="1359286"/>
                            <a:pt x="812801" y="1408546"/>
                            <a:pt x="842049" y="1376219"/>
                          </a:cubicBezTo>
                          <a:cubicBezTo>
                            <a:pt x="871298" y="1343892"/>
                            <a:pt x="858982" y="1245370"/>
                            <a:pt x="842049" y="1182255"/>
                          </a:cubicBezTo>
                          <a:cubicBezTo>
                            <a:pt x="825116" y="1119140"/>
                            <a:pt x="752764" y="1078419"/>
                            <a:pt x="740449" y="997528"/>
                          </a:cubicBezTo>
                          <a:cubicBezTo>
                            <a:pt x="728134" y="916637"/>
                            <a:pt x="738910" y="744631"/>
                            <a:pt x="768158" y="696910"/>
                          </a:cubicBezTo>
                          <a:cubicBezTo>
                            <a:pt x="797406" y="649189"/>
                            <a:pt x="895928" y="733448"/>
                            <a:pt x="915940" y="711200"/>
                          </a:cubicBezTo>
                          <a:cubicBezTo>
                            <a:pt x="935952" y="688952"/>
                            <a:pt x="912861" y="588049"/>
                            <a:pt x="888231" y="563419"/>
                          </a:cubicBezTo>
                          <a:cubicBezTo>
                            <a:pt x="863601" y="538789"/>
                            <a:pt x="797406" y="577274"/>
                            <a:pt x="768158" y="563419"/>
                          </a:cubicBezTo>
                          <a:cubicBezTo>
                            <a:pt x="738910" y="549564"/>
                            <a:pt x="741989" y="506461"/>
                            <a:pt x="712740" y="480291"/>
                          </a:cubicBezTo>
                          <a:cubicBezTo>
                            <a:pt x="683492" y="454121"/>
                            <a:pt x="649625" y="427952"/>
                            <a:pt x="592667" y="406400"/>
                          </a:cubicBezTo>
                          <a:cubicBezTo>
                            <a:pt x="535709" y="384849"/>
                            <a:pt x="418715" y="375612"/>
                            <a:pt x="370994" y="350982"/>
                          </a:cubicBezTo>
                          <a:cubicBezTo>
                            <a:pt x="323273" y="326352"/>
                            <a:pt x="306340" y="277092"/>
                            <a:pt x="306340" y="258619"/>
                          </a:cubicBezTo>
                          <a:cubicBezTo>
                            <a:pt x="306340" y="240146"/>
                            <a:pt x="370994" y="260158"/>
                            <a:pt x="370994" y="240146"/>
                          </a:cubicBezTo>
                          <a:cubicBezTo>
                            <a:pt x="370994" y="220134"/>
                            <a:pt x="315576" y="166255"/>
                            <a:pt x="306340" y="138546"/>
                          </a:cubicBezTo>
                          <a:cubicBezTo>
                            <a:pt x="297104" y="110837"/>
                            <a:pt x="315576" y="96982"/>
                            <a:pt x="315576" y="73891"/>
                          </a:cubicBezTo>
                          <a:cubicBezTo>
                            <a:pt x="315576" y="50800"/>
                            <a:pt x="306340" y="0"/>
                            <a:pt x="306340" y="0"/>
                          </a:cubicBezTo>
                        </a:path>
                      </a:pathLst>
                    </a:custGeom>
                    <a:solidFill>
                      <a:schemeClr val="accent2"/>
                    </a:solidFill>
                    <a:ln cap="flat" cmpd="sng" w="38100">
                      <a:solidFill>
                        <a:srgbClr val="C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chemeClr val="lt1"/>
                          </a:solidFill>
                          <a:latin typeface="Calibri"/>
                          <a:ea typeface="Calibri"/>
                          <a:cs typeface="Calibri"/>
                          <a:sym typeface="Calibri"/>
                        </a:rPr>
                        <a:t>San Mateo</a:t>
                      </a:r>
                      <a:endParaRPr/>
                    </a:p>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cxnSp>
                  <p:nvCxnSpPr>
                    <p:cNvPr id="123" name="Google Shape;123;p3"/>
                    <p:cNvCxnSpPr>
                      <a:stCxn id="122" idx="0"/>
                      <a:endCxn id="122" idx="33"/>
                    </p:cNvCxnSpPr>
                    <p:nvPr/>
                  </p:nvCxnSpPr>
                  <p:spPr>
                    <a:xfrm>
                      <a:off x="2225964" y="4239491"/>
                      <a:ext cx="258600" cy="0"/>
                    </a:xfrm>
                    <a:prstGeom prst="straightConnector1">
                      <a:avLst/>
                    </a:prstGeom>
                    <a:noFill/>
                    <a:ln cap="flat" cmpd="sng" w="38100">
                      <a:solidFill>
                        <a:srgbClr val="C00000"/>
                      </a:solidFill>
                      <a:prstDash val="solid"/>
                      <a:round/>
                      <a:headEnd len="sm" w="sm" type="none"/>
                      <a:tailEnd len="sm" w="sm" type="none"/>
                    </a:ln>
                  </p:spPr>
                </p:cxnSp>
              </p:grpSp>
              <p:sp>
                <p:nvSpPr>
                  <p:cNvPr id="124" name="Google Shape;124;p3"/>
                  <p:cNvSpPr/>
                  <p:nvPr/>
                </p:nvSpPr>
                <p:spPr>
                  <a:xfrm>
                    <a:off x="3377869" y="3354211"/>
                    <a:ext cx="2077396" cy="1348146"/>
                  </a:xfrm>
                  <a:custGeom>
                    <a:rect b="b" l="l" r="r" t="t"/>
                    <a:pathLst>
                      <a:path extrusionOk="0" h="1348509" w="2076642">
                        <a:moveTo>
                          <a:pt x="38485" y="53879"/>
                        </a:moveTo>
                        <a:cubicBezTo>
                          <a:pt x="16934" y="78509"/>
                          <a:pt x="33867" y="149322"/>
                          <a:pt x="38485" y="173952"/>
                        </a:cubicBezTo>
                        <a:cubicBezTo>
                          <a:pt x="43103" y="198582"/>
                          <a:pt x="67733" y="181649"/>
                          <a:pt x="66194" y="201661"/>
                        </a:cubicBezTo>
                        <a:cubicBezTo>
                          <a:pt x="64655" y="221673"/>
                          <a:pt x="40024" y="274013"/>
                          <a:pt x="29248" y="294025"/>
                        </a:cubicBezTo>
                        <a:cubicBezTo>
                          <a:pt x="18472" y="314037"/>
                          <a:pt x="3078" y="306340"/>
                          <a:pt x="1539" y="321734"/>
                        </a:cubicBezTo>
                        <a:cubicBezTo>
                          <a:pt x="0" y="337128"/>
                          <a:pt x="6158" y="370994"/>
                          <a:pt x="20012" y="386388"/>
                        </a:cubicBezTo>
                        <a:cubicBezTo>
                          <a:pt x="33866" y="401782"/>
                          <a:pt x="52339" y="397164"/>
                          <a:pt x="84666" y="414097"/>
                        </a:cubicBezTo>
                        <a:cubicBezTo>
                          <a:pt x="116993" y="431030"/>
                          <a:pt x="184727" y="466437"/>
                          <a:pt x="213975" y="487988"/>
                        </a:cubicBezTo>
                        <a:cubicBezTo>
                          <a:pt x="243224" y="509540"/>
                          <a:pt x="252460" y="528012"/>
                          <a:pt x="260157" y="543406"/>
                        </a:cubicBezTo>
                        <a:cubicBezTo>
                          <a:pt x="267854" y="558800"/>
                          <a:pt x="252460" y="569576"/>
                          <a:pt x="260157" y="580352"/>
                        </a:cubicBezTo>
                        <a:cubicBezTo>
                          <a:pt x="267854" y="591128"/>
                          <a:pt x="289406" y="594207"/>
                          <a:pt x="306339" y="608061"/>
                        </a:cubicBezTo>
                        <a:cubicBezTo>
                          <a:pt x="323272" y="621916"/>
                          <a:pt x="349442" y="645006"/>
                          <a:pt x="361757" y="663479"/>
                        </a:cubicBezTo>
                        <a:cubicBezTo>
                          <a:pt x="374072" y="681952"/>
                          <a:pt x="369454" y="683491"/>
                          <a:pt x="380230" y="718897"/>
                        </a:cubicBezTo>
                        <a:cubicBezTo>
                          <a:pt x="391006" y="754303"/>
                          <a:pt x="411018" y="820498"/>
                          <a:pt x="426412" y="875916"/>
                        </a:cubicBezTo>
                        <a:cubicBezTo>
                          <a:pt x="441806" y="931334"/>
                          <a:pt x="461818" y="1016000"/>
                          <a:pt x="472594" y="1051406"/>
                        </a:cubicBezTo>
                        <a:cubicBezTo>
                          <a:pt x="483370" y="1086812"/>
                          <a:pt x="484909" y="1065261"/>
                          <a:pt x="491066" y="1088352"/>
                        </a:cubicBezTo>
                        <a:cubicBezTo>
                          <a:pt x="497224" y="1111443"/>
                          <a:pt x="489527" y="1179176"/>
                          <a:pt x="509539" y="1189952"/>
                        </a:cubicBezTo>
                        <a:cubicBezTo>
                          <a:pt x="529551" y="1200728"/>
                          <a:pt x="588048" y="1149927"/>
                          <a:pt x="611139" y="1153006"/>
                        </a:cubicBezTo>
                        <a:cubicBezTo>
                          <a:pt x="634230" y="1156085"/>
                          <a:pt x="641927" y="1188413"/>
                          <a:pt x="648085" y="1208425"/>
                        </a:cubicBezTo>
                        <a:cubicBezTo>
                          <a:pt x="654243" y="1228437"/>
                          <a:pt x="604982" y="1259225"/>
                          <a:pt x="648085" y="1273079"/>
                        </a:cubicBezTo>
                        <a:cubicBezTo>
                          <a:pt x="691188" y="1286933"/>
                          <a:pt x="852824" y="1280776"/>
                          <a:pt x="906703" y="1291552"/>
                        </a:cubicBezTo>
                        <a:cubicBezTo>
                          <a:pt x="960582" y="1302328"/>
                          <a:pt x="915939" y="1348509"/>
                          <a:pt x="971357" y="1337733"/>
                        </a:cubicBezTo>
                        <a:cubicBezTo>
                          <a:pt x="1026775" y="1326957"/>
                          <a:pt x="1074497" y="1243830"/>
                          <a:pt x="1239212" y="1226897"/>
                        </a:cubicBezTo>
                        <a:cubicBezTo>
                          <a:pt x="1403927" y="1209964"/>
                          <a:pt x="1842654" y="1240752"/>
                          <a:pt x="1959648" y="1236134"/>
                        </a:cubicBezTo>
                        <a:cubicBezTo>
                          <a:pt x="2076642" y="1231516"/>
                          <a:pt x="1955030" y="1217661"/>
                          <a:pt x="1941175" y="1199188"/>
                        </a:cubicBezTo>
                        <a:cubicBezTo>
                          <a:pt x="1927320" y="1180715"/>
                          <a:pt x="1905769" y="1149927"/>
                          <a:pt x="1876521" y="1125297"/>
                        </a:cubicBezTo>
                        <a:cubicBezTo>
                          <a:pt x="1847273" y="1100667"/>
                          <a:pt x="1784158" y="1191492"/>
                          <a:pt x="1765685" y="1051407"/>
                        </a:cubicBezTo>
                        <a:cubicBezTo>
                          <a:pt x="1747212" y="911322"/>
                          <a:pt x="1765685" y="284788"/>
                          <a:pt x="1765685" y="284788"/>
                        </a:cubicBezTo>
                        <a:lnTo>
                          <a:pt x="1765685" y="645006"/>
                        </a:lnTo>
                        <a:cubicBezTo>
                          <a:pt x="1765685" y="643467"/>
                          <a:pt x="1768764" y="334049"/>
                          <a:pt x="1765685" y="275552"/>
                        </a:cubicBezTo>
                        <a:cubicBezTo>
                          <a:pt x="1762606" y="217055"/>
                          <a:pt x="1899612" y="244764"/>
                          <a:pt x="1747212" y="294025"/>
                        </a:cubicBezTo>
                        <a:cubicBezTo>
                          <a:pt x="1594812" y="343286"/>
                          <a:pt x="1005225" y="529553"/>
                          <a:pt x="851285" y="571116"/>
                        </a:cubicBezTo>
                        <a:cubicBezTo>
                          <a:pt x="697346" y="612680"/>
                          <a:pt x="845127" y="561879"/>
                          <a:pt x="823575" y="543406"/>
                        </a:cubicBezTo>
                        <a:cubicBezTo>
                          <a:pt x="802023" y="524933"/>
                          <a:pt x="737369" y="484909"/>
                          <a:pt x="721975" y="460279"/>
                        </a:cubicBezTo>
                        <a:cubicBezTo>
                          <a:pt x="706581" y="435649"/>
                          <a:pt x="795866" y="429492"/>
                          <a:pt x="731212" y="395625"/>
                        </a:cubicBezTo>
                        <a:cubicBezTo>
                          <a:pt x="666558" y="361758"/>
                          <a:pt x="401781" y="287867"/>
                          <a:pt x="334048" y="257079"/>
                        </a:cubicBezTo>
                        <a:cubicBezTo>
                          <a:pt x="266315" y="226291"/>
                          <a:pt x="352521" y="249382"/>
                          <a:pt x="324812" y="210897"/>
                        </a:cubicBezTo>
                        <a:cubicBezTo>
                          <a:pt x="297103" y="172412"/>
                          <a:pt x="215515" y="52340"/>
                          <a:pt x="167794" y="26170"/>
                        </a:cubicBezTo>
                        <a:cubicBezTo>
                          <a:pt x="120073" y="0"/>
                          <a:pt x="60036" y="29249"/>
                          <a:pt x="38485" y="53879"/>
                        </a:cubicBezTo>
                        <a:close/>
                      </a:path>
                    </a:pathLst>
                  </a:custGeom>
                  <a:solidFill>
                    <a:schemeClr val="accent4"/>
                  </a:solidFill>
                  <a:ln cap="flat" cmpd="sng" w="38100">
                    <a:solidFill>
                      <a:srgbClr val="5D487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US" sz="1400" u="none" cap="none" strike="noStrike">
                        <a:solidFill>
                          <a:schemeClr val="lt1"/>
                        </a:solidFill>
                        <a:latin typeface="Calibri"/>
                        <a:ea typeface="Calibri"/>
                        <a:cs typeface="Calibri"/>
                        <a:sym typeface="Calibri"/>
                      </a:rPr>
                      <a:t>Alameda</a:t>
                    </a:r>
                    <a:endParaRPr/>
                  </a:p>
                </p:txBody>
              </p:sp>
              <p:sp>
                <p:nvSpPr>
                  <p:cNvPr id="125" name="Google Shape;125;p3"/>
                  <p:cNvSpPr/>
                  <p:nvPr/>
                </p:nvSpPr>
                <p:spPr>
                  <a:xfrm>
                    <a:off x="3695274" y="4584662"/>
                    <a:ext cx="2262846" cy="1742246"/>
                  </a:xfrm>
                  <a:custGeom>
                    <a:rect b="b" l="l" r="r" t="t"/>
                    <a:pathLst>
                      <a:path extrusionOk="0" h="1742593" w="2261370">
                        <a:moveTo>
                          <a:pt x="173952" y="89285"/>
                        </a:moveTo>
                        <a:cubicBezTo>
                          <a:pt x="126231" y="83128"/>
                          <a:pt x="52340" y="33867"/>
                          <a:pt x="26170" y="89285"/>
                        </a:cubicBezTo>
                        <a:cubicBezTo>
                          <a:pt x="0" y="144703"/>
                          <a:pt x="0" y="341746"/>
                          <a:pt x="16933" y="421794"/>
                        </a:cubicBezTo>
                        <a:cubicBezTo>
                          <a:pt x="33866" y="501842"/>
                          <a:pt x="107758" y="529552"/>
                          <a:pt x="127770" y="569576"/>
                        </a:cubicBezTo>
                        <a:cubicBezTo>
                          <a:pt x="147782" y="609600"/>
                          <a:pt x="103139" y="617297"/>
                          <a:pt x="137006" y="661939"/>
                        </a:cubicBezTo>
                        <a:cubicBezTo>
                          <a:pt x="170873" y="706581"/>
                          <a:pt x="274012" y="783551"/>
                          <a:pt x="330970" y="837430"/>
                        </a:cubicBezTo>
                        <a:cubicBezTo>
                          <a:pt x="387928" y="891309"/>
                          <a:pt x="392546" y="928254"/>
                          <a:pt x="478752" y="985212"/>
                        </a:cubicBezTo>
                        <a:cubicBezTo>
                          <a:pt x="564958" y="1042170"/>
                          <a:pt x="745067" y="1120679"/>
                          <a:pt x="848206" y="1179176"/>
                        </a:cubicBezTo>
                        <a:cubicBezTo>
                          <a:pt x="951345" y="1237673"/>
                          <a:pt x="1054485" y="1296170"/>
                          <a:pt x="1097588" y="1336194"/>
                        </a:cubicBezTo>
                        <a:cubicBezTo>
                          <a:pt x="1140691" y="1376218"/>
                          <a:pt x="1074497" y="1373139"/>
                          <a:pt x="1106824" y="1419321"/>
                        </a:cubicBezTo>
                        <a:cubicBezTo>
                          <a:pt x="1139151" y="1465503"/>
                          <a:pt x="1253067" y="1582497"/>
                          <a:pt x="1291552" y="1613285"/>
                        </a:cubicBezTo>
                        <a:cubicBezTo>
                          <a:pt x="1330037" y="1644073"/>
                          <a:pt x="1319260" y="1599430"/>
                          <a:pt x="1337733" y="1604048"/>
                        </a:cubicBezTo>
                        <a:cubicBezTo>
                          <a:pt x="1356206" y="1608666"/>
                          <a:pt x="1390073" y="1624061"/>
                          <a:pt x="1402388" y="1640994"/>
                        </a:cubicBezTo>
                        <a:cubicBezTo>
                          <a:pt x="1414703" y="1657927"/>
                          <a:pt x="1396230" y="1694872"/>
                          <a:pt x="1411624" y="1705648"/>
                        </a:cubicBezTo>
                        <a:cubicBezTo>
                          <a:pt x="1427018" y="1716424"/>
                          <a:pt x="1453188" y="1742593"/>
                          <a:pt x="1494752" y="1705648"/>
                        </a:cubicBezTo>
                        <a:cubicBezTo>
                          <a:pt x="1536316" y="1668703"/>
                          <a:pt x="1628679" y="1522461"/>
                          <a:pt x="1661006" y="1483976"/>
                        </a:cubicBezTo>
                        <a:cubicBezTo>
                          <a:pt x="1693333" y="1445491"/>
                          <a:pt x="1684097" y="1483975"/>
                          <a:pt x="1688715" y="1474739"/>
                        </a:cubicBezTo>
                        <a:cubicBezTo>
                          <a:pt x="1693333" y="1465503"/>
                          <a:pt x="1667164" y="1420860"/>
                          <a:pt x="1688715" y="1428557"/>
                        </a:cubicBezTo>
                        <a:cubicBezTo>
                          <a:pt x="1710266" y="1436254"/>
                          <a:pt x="1731818" y="1502448"/>
                          <a:pt x="1818024" y="1520921"/>
                        </a:cubicBezTo>
                        <a:cubicBezTo>
                          <a:pt x="1904230" y="1539394"/>
                          <a:pt x="2150534" y="1559406"/>
                          <a:pt x="2205952" y="1539394"/>
                        </a:cubicBezTo>
                        <a:cubicBezTo>
                          <a:pt x="2261370" y="1519382"/>
                          <a:pt x="2155151" y="1440872"/>
                          <a:pt x="2150533" y="1400848"/>
                        </a:cubicBezTo>
                        <a:cubicBezTo>
                          <a:pt x="2145915" y="1360824"/>
                          <a:pt x="2165928" y="1317721"/>
                          <a:pt x="2178243" y="1299248"/>
                        </a:cubicBezTo>
                        <a:cubicBezTo>
                          <a:pt x="2190558" y="1280775"/>
                          <a:pt x="2215188" y="1305406"/>
                          <a:pt x="2224424" y="1290012"/>
                        </a:cubicBezTo>
                        <a:cubicBezTo>
                          <a:pt x="2233660" y="1274618"/>
                          <a:pt x="2244437" y="1234594"/>
                          <a:pt x="2233661" y="1206885"/>
                        </a:cubicBezTo>
                        <a:cubicBezTo>
                          <a:pt x="2222885" y="1179176"/>
                          <a:pt x="2165928" y="1151466"/>
                          <a:pt x="2159770" y="1123757"/>
                        </a:cubicBezTo>
                        <a:cubicBezTo>
                          <a:pt x="2153612" y="1096048"/>
                          <a:pt x="2205951" y="1080654"/>
                          <a:pt x="2196715" y="1040630"/>
                        </a:cubicBezTo>
                        <a:cubicBezTo>
                          <a:pt x="2187479" y="1000606"/>
                          <a:pt x="2138219" y="900545"/>
                          <a:pt x="2104352" y="883612"/>
                        </a:cubicBezTo>
                        <a:cubicBezTo>
                          <a:pt x="2070485" y="866679"/>
                          <a:pt x="2022763" y="942109"/>
                          <a:pt x="1993515" y="939030"/>
                        </a:cubicBezTo>
                        <a:cubicBezTo>
                          <a:pt x="1964267" y="935951"/>
                          <a:pt x="1953491" y="857442"/>
                          <a:pt x="1928861" y="865139"/>
                        </a:cubicBezTo>
                        <a:cubicBezTo>
                          <a:pt x="1904231" y="872836"/>
                          <a:pt x="1870363" y="995988"/>
                          <a:pt x="1845733" y="985212"/>
                        </a:cubicBezTo>
                        <a:cubicBezTo>
                          <a:pt x="1821103" y="974436"/>
                          <a:pt x="1807249" y="869758"/>
                          <a:pt x="1781079" y="800485"/>
                        </a:cubicBezTo>
                        <a:cubicBezTo>
                          <a:pt x="1754909" y="731212"/>
                          <a:pt x="1684097" y="617297"/>
                          <a:pt x="1688715" y="569576"/>
                        </a:cubicBezTo>
                        <a:cubicBezTo>
                          <a:pt x="1693333" y="521855"/>
                          <a:pt x="1794933" y="541866"/>
                          <a:pt x="1808788" y="514157"/>
                        </a:cubicBezTo>
                        <a:cubicBezTo>
                          <a:pt x="1822643" y="486448"/>
                          <a:pt x="1773382" y="438727"/>
                          <a:pt x="1771843" y="403321"/>
                        </a:cubicBezTo>
                        <a:cubicBezTo>
                          <a:pt x="1770304" y="367915"/>
                          <a:pt x="1821104" y="334048"/>
                          <a:pt x="1799552" y="301721"/>
                        </a:cubicBezTo>
                        <a:cubicBezTo>
                          <a:pt x="1778000" y="269394"/>
                          <a:pt x="1665624" y="241684"/>
                          <a:pt x="1642533" y="209357"/>
                        </a:cubicBezTo>
                        <a:cubicBezTo>
                          <a:pt x="1619442" y="177030"/>
                          <a:pt x="1668703" y="140084"/>
                          <a:pt x="1661006" y="107757"/>
                        </a:cubicBezTo>
                        <a:cubicBezTo>
                          <a:pt x="1653309" y="75430"/>
                          <a:pt x="1600970" y="30788"/>
                          <a:pt x="1596352" y="15394"/>
                        </a:cubicBezTo>
                        <a:cubicBezTo>
                          <a:pt x="1591734" y="0"/>
                          <a:pt x="1633297" y="15394"/>
                          <a:pt x="1633297" y="15394"/>
                        </a:cubicBezTo>
                        <a:lnTo>
                          <a:pt x="894387" y="24630"/>
                        </a:lnTo>
                        <a:cubicBezTo>
                          <a:pt x="748145" y="27709"/>
                          <a:pt x="798946" y="20012"/>
                          <a:pt x="755843" y="33866"/>
                        </a:cubicBezTo>
                        <a:cubicBezTo>
                          <a:pt x="712740" y="47720"/>
                          <a:pt x="672715" y="101599"/>
                          <a:pt x="635770" y="107757"/>
                        </a:cubicBezTo>
                        <a:cubicBezTo>
                          <a:pt x="598825" y="113915"/>
                          <a:pt x="577273" y="76970"/>
                          <a:pt x="534170" y="70812"/>
                        </a:cubicBezTo>
                        <a:cubicBezTo>
                          <a:pt x="491067" y="64655"/>
                          <a:pt x="409479" y="69273"/>
                          <a:pt x="377152" y="70812"/>
                        </a:cubicBezTo>
                        <a:cubicBezTo>
                          <a:pt x="344825" y="72351"/>
                          <a:pt x="350982" y="70812"/>
                          <a:pt x="340206" y="80048"/>
                        </a:cubicBezTo>
                        <a:cubicBezTo>
                          <a:pt x="329430" y="89284"/>
                          <a:pt x="338667" y="127769"/>
                          <a:pt x="312497" y="126230"/>
                        </a:cubicBezTo>
                        <a:cubicBezTo>
                          <a:pt x="286327" y="124691"/>
                          <a:pt x="221673" y="95443"/>
                          <a:pt x="173952" y="89285"/>
                        </a:cubicBezTo>
                        <a:close/>
                      </a:path>
                    </a:pathLst>
                  </a:custGeom>
                  <a:solidFill>
                    <a:schemeClr val="accent1"/>
                  </a:solidFill>
                  <a:ln cap="flat" cmpd="sng" w="381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chemeClr val="lt1"/>
                        </a:solidFill>
                        <a:latin typeface="Calibri"/>
                        <a:ea typeface="Calibri"/>
                        <a:cs typeface="Calibri"/>
                        <a:sym typeface="Calibri"/>
                      </a:rPr>
                      <a:t>Santa Clara</a:t>
                    </a:r>
                    <a:endParaRPr/>
                  </a:p>
                </p:txBody>
              </p:sp>
              <p:sp>
                <p:nvSpPr>
                  <p:cNvPr id="126" name="Google Shape;126;p3"/>
                  <p:cNvSpPr/>
                  <p:nvPr/>
                </p:nvSpPr>
                <p:spPr>
                  <a:xfrm>
                    <a:off x="3178154" y="2765735"/>
                    <a:ext cx="2121975" cy="1141288"/>
                  </a:xfrm>
                  <a:custGeom>
                    <a:rect b="b" l="l" r="r" t="t"/>
                    <a:pathLst>
                      <a:path extrusionOk="0" h="1140691" w="2121285">
                        <a:moveTo>
                          <a:pt x="238607" y="614218"/>
                        </a:moveTo>
                        <a:cubicBezTo>
                          <a:pt x="281710" y="612679"/>
                          <a:pt x="321734" y="575734"/>
                          <a:pt x="349443" y="577273"/>
                        </a:cubicBezTo>
                        <a:cubicBezTo>
                          <a:pt x="377152" y="578813"/>
                          <a:pt x="370994" y="584970"/>
                          <a:pt x="404861" y="623455"/>
                        </a:cubicBezTo>
                        <a:cubicBezTo>
                          <a:pt x="438728" y="661940"/>
                          <a:pt x="529552" y="772776"/>
                          <a:pt x="552643" y="808182"/>
                        </a:cubicBezTo>
                        <a:cubicBezTo>
                          <a:pt x="575734" y="843588"/>
                          <a:pt x="500304" y="817418"/>
                          <a:pt x="543407" y="835891"/>
                        </a:cubicBezTo>
                        <a:cubicBezTo>
                          <a:pt x="586510" y="854364"/>
                          <a:pt x="811261" y="919018"/>
                          <a:pt x="811261" y="919018"/>
                        </a:cubicBezTo>
                        <a:cubicBezTo>
                          <a:pt x="871297" y="937491"/>
                          <a:pt x="875916" y="931334"/>
                          <a:pt x="903625" y="946728"/>
                        </a:cubicBezTo>
                        <a:cubicBezTo>
                          <a:pt x="931334" y="962122"/>
                          <a:pt x="969819" y="995988"/>
                          <a:pt x="977516" y="1011382"/>
                        </a:cubicBezTo>
                        <a:cubicBezTo>
                          <a:pt x="985213" y="1026776"/>
                          <a:pt x="939031" y="1020619"/>
                          <a:pt x="949807" y="1039091"/>
                        </a:cubicBezTo>
                        <a:cubicBezTo>
                          <a:pt x="960583" y="1057563"/>
                          <a:pt x="1032934" y="1105285"/>
                          <a:pt x="1042170" y="1122218"/>
                        </a:cubicBezTo>
                        <a:cubicBezTo>
                          <a:pt x="1051406" y="1139151"/>
                          <a:pt x="1005225" y="1140691"/>
                          <a:pt x="1005225" y="1140691"/>
                        </a:cubicBezTo>
                        <a:cubicBezTo>
                          <a:pt x="1160704" y="1097588"/>
                          <a:pt x="1828801" y="937491"/>
                          <a:pt x="1975043" y="863600"/>
                        </a:cubicBezTo>
                        <a:cubicBezTo>
                          <a:pt x="2121285" y="789709"/>
                          <a:pt x="1890376" y="731213"/>
                          <a:pt x="1882679" y="697346"/>
                        </a:cubicBezTo>
                        <a:cubicBezTo>
                          <a:pt x="1874982" y="663479"/>
                          <a:pt x="1918085" y="683491"/>
                          <a:pt x="1928861" y="660400"/>
                        </a:cubicBezTo>
                        <a:cubicBezTo>
                          <a:pt x="1939637" y="637309"/>
                          <a:pt x="1939637" y="580351"/>
                          <a:pt x="1947334" y="558800"/>
                        </a:cubicBezTo>
                        <a:cubicBezTo>
                          <a:pt x="1955031" y="537249"/>
                          <a:pt x="1979661" y="564958"/>
                          <a:pt x="1975043" y="531091"/>
                        </a:cubicBezTo>
                        <a:cubicBezTo>
                          <a:pt x="1970425" y="497224"/>
                          <a:pt x="1925783" y="400242"/>
                          <a:pt x="1919625" y="355600"/>
                        </a:cubicBezTo>
                        <a:cubicBezTo>
                          <a:pt x="1913467" y="310958"/>
                          <a:pt x="1939637" y="287867"/>
                          <a:pt x="1938097" y="263237"/>
                        </a:cubicBezTo>
                        <a:cubicBezTo>
                          <a:pt x="1936558" y="238607"/>
                          <a:pt x="1916545" y="235527"/>
                          <a:pt x="1910388" y="207818"/>
                        </a:cubicBezTo>
                        <a:cubicBezTo>
                          <a:pt x="1904231" y="180109"/>
                          <a:pt x="1898073" y="116994"/>
                          <a:pt x="1901152" y="96982"/>
                        </a:cubicBezTo>
                        <a:cubicBezTo>
                          <a:pt x="1904231" y="76970"/>
                          <a:pt x="1931940" y="103140"/>
                          <a:pt x="1928861" y="87746"/>
                        </a:cubicBezTo>
                        <a:cubicBezTo>
                          <a:pt x="1925782" y="72352"/>
                          <a:pt x="1907309" y="9236"/>
                          <a:pt x="1882679" y="4618"/>
                        </a:cubicBezTo>
                        <a:cubicBezTo>
                          <a:pt x="1858049" y="0"/>
                          <a:pt x="1811867" y="49261"/>
                          <a:pt x="1781079" y="60037"/>
                        </a:cubicBezTo>
                        <a:cubicBezTo>
                          <a:pt x="1750291" y="70813"/>
                          <a:pt x="1716425" y="50800"/>
                          <a:pt x="1697952" y="69273"/>
                        </a:cubicBezTo>
                        <a:cubicBezTo>
                          <a:pt x="1679479" y="87746"/>
                          <a:pt x="1704110" y="137006"/>
                          <a:pt x="1670243" y="170873"/>
                        </a:cubicBezTo>
                        <a:cubicBezTo>
                          <a:pt x="1636376" y="204740"/>
                          <a:pt x="1544013" y="254000"/>
                          <a:pt x="1494752" y="272473"/>
                        </a:cubicBezTo>
                        <a:cubicBezTo>
                          <a:pt x="1445491" y="290946"/>
                          <a:pt x="1407006" y="292485"/>
                          <a:pt x="1374679" y="281709"/>
                        </a:cubicBezTo>
                        <a:cubicBezTo>
                          <a:pt x="1342352" y="270933"/>
                          <a:pt x="1319261" y="232448"/>
                          <a:pt x="1300788" y="207818"/>
                        </a:cubicBezTo>
                        <a:cubicBezTo>
                          <a:pt x="1282315" y="183188"/>
                          <a:pt x="1285394" y="137007"/>
                          <a:pt x="1263843" y="133928"/>
                        </a:cubicBezTo>
                        <a:cubicBezTo>
                          <a:pt x="1242292" y="130849"/>
                          <a:pt x="1228437" y="183189"/>
                          <a:pt x="1171479" y="189346"/>
                        </a:cubicBezTo>
                        <a:cubicBezTo>
                          <a:pt x="1114521" y="195503"/>
                          <a:pt x="977515" y="181649"/>
                          <a:pt x="922097" y="170873"/>
                        </a:cubicBezTo>
                        <a:cubicBezTo>
                          <a:pt x="866679" y="160097"/>
                          <a:pt x="883612" y="112376"/>
                          <a:pt x="838970" y="124691"/>
                        </a:cubicBezTo>
                        <a:cubicBezTo>
                          <a:pt x="794328" y="137006"/>
                          <a:pt x="706582" y="230910"/>
                          <a:pt x="654243" y="244764"/>
                        </a:cubicBezTo>
                        <a:cubicBezTo>
                          <a:pt x="601904" y="258618"/>
                          <a:pt x="560340" y="223212"/>
                          <a:pt x="524934" y="207818"/>
                        </a:cubicBezTo>
                        <a:cubicBezTo>
                          <a:pt x="489528" y="192424"/>
                          <a:pt x="471056" y="163176"/>
                          <a:pt x="441807" y="152400"/>
                        </a:cubicBezTo>
                        <a:cubicBezTo>
                          <a:pt x="412559" y="141624"/>
                          <a:pt x="369455" y="126231"/>
                          <a:pt x="349443" y="143164"/>
                        </a:cubicBezTo>
                        <a:cubicBezTo>
                          <a:pt x="329431" y="160097"/>
                          <a:pt x="334049" y="226291"/>
                          <a:pt x="321734" y="254000"/>
                        </a:cubicBezTo>
                        <a:cubicBezTo>
                          <a:pt x="309419" y="281709"/>
                          <a:pt x="295564" y="297103"/>
                          <a:pt x="275552" y="309418"/>
                        </a:cubicBezTo>
                        <a:cubicBezTo>
                          <a:pt x="255540" y="321733"/>
                          <a:pt x="217055" y="323273"/>
                          <a:pt x="201661" y="327891"/>
                        </a:cubicBezTo>
                        <a:cubicBezTo>
                          <a:pt x="186267" y="332509"/>
                          <a:pt x="193964" y="343285"/>
                          <a:pt x="183188" y="337128"/>
                        </a:cubicBezTo>
                        <a:cubicBezTo>
                          <a:pt x="172412" y="330971"/>
                          <a:pt x="147783" y="278631"/>
                          <a:pt x="137007" y="290946"/>
                        </a:cubicBezTo>
                        <a:cubicBezTo>
                          <a:pt x="126231" y="303261"/>
                          <a:pt x="130849" y="380230"/>
                          <a:pt x="118534" y="411018"/>
                        </a:cubicBezTo>
                        <a:cubicBezTo>
                          <a:pt x="106219" y="441806"/>
                          <a:pt x="81589" y="472594"/>
                          <a:pt x="63116" y="475673"/>
                        </a:cubicBezTo>
                        <a:cubicBezTo>
                          <a:pt x="44643" y="478752"/>
                          <a:pt x="15394" y="421794"/>
                          <a:pt x="7697" y="429491"/>
                        </a:cubicBezTo>
                        <a:cubicBezTo>
                          <a:pt x="0" y="437188"/>
                          <a:pt x="3079" y="500304"/>
                          <a:pt x="16934" y="521855"/>
                        </a:cubicBezTo>
                        <a:cubicBezTo>
                          <a:pt x="30789" y="543406"/>
                          <a:pt x="78510" y="548024"/>
                          <a:pt x="90825" y="558800"/>
                        </a:cubicBezTo>
                        <a:cubicBezTo>
                          <a:pt x="103140" y="569576"/>
                          <a:pt x="70813" y="581891"/>
                          <a:pt x="90825" y="586509"/>
                        </a:cubicBezTo>
                        <a:cubicBezTo>
                          <a:pt x="110837" y="591127"/>
                          <a:pt x="195504" y="615757"/>
                          <a:pt x="238607" y="614218"/>
                        </a:cubicBezTo>
                        <a:close/>
                      </a:path>
                    </a:pathLst>
                  </a:custGeom>
                  <a:solidFill>
                    <a:srgbClr val="DDD9C3"/>
                  </a:solidFill>
                  <a:ln cap="flat" cmpd="sng" w="9525">
                    <a:solidFill>
                      <a:srgbClr val="C4BD9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400" u="none" cap="none" strike="noStrike">
                        <a:solidFill>
                          <a:schemeClr val="lt1"/>
                        </a:solidFill>
                        <a:latin typeface="Calibri"/>
                        <a:ea typeface="Calibri"/>
                        <a:cs typeface="Calibri"/>
                        <a:sym typeface="Calibri"/>
                      </a:rPr>
                      <a:t>Contra Costa</a:t>
                    </a:r>
                    <a:endParaRPr/>
                  </a:p>
                </p:txBody>
              </p:sp>
            </p:grpSp>
          </p:grpSp>
          <p:sp>
            <p:nvSpPr>
              <p:cNvPr id="127" name="Google Shape;127;p3"/>
              <p:cNvSpPr/>
              <p:nvPr/>
            </p:nvSpPr>
            <p:spPr>
              <a:xfrm>
                <a:off x="4495800" y="2743200"/>
                <a:ext cx="1447800" cy="1143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sp>
          <p:nvSpPr>
            <p:cNvPr id="128" name="Google Shape;128;p3"/>
            <p:cNvSpPr txBox="1"/>
            <p:nvPr/>
          </p:nvSpPr>
          <p:spPr>
            <a:xfrm>
              <a:off x="152400" y="3559075"/>
              <a:ext cx="6110100" cy="2308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EBCE, PCE, SVCE and SVP are seeking proposals for a comprehensive offering to provide Resource Adequacy (RA) capacity and resilience to their residential and commercial customers through the development of customer-sited Distributed Energy Resources (DERs).</a:t>
              </a:r>
              <a:endParaRPr/>
            </a:p>
          </p:txBody>
        </p:sp>
      </p:grpSp>
      <p:sp>
        <p:nvSpPr>
          <p:cNvPr id="129" name="Google Shape;129;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0" name="Google Shape;130;p3"/>
          <p:cNvSpPr txBox="1"/>
          <p:nvPr/>
        </p:nvSpPr>
        <p:spPr>
          <a:xfrm>
            <a:off x="203025" y="5950550"/>
            <a:ext cx="7618200" cy="6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latin typeface="Calibri"/>
                <a:ea typeface="Calibri"/>
                <a:cs typeface="Calibri"/>
                <a:sym typeface="Calibri"/>
              </a:rPr>
              <a:t>*Note: </a:t>
            </a:r>
            <a:r>
              <a:rPr lang="en-US" sz="1600">
                <a:solidFill>
                  <a:srgbClr val="1D1C1D"/>
                </a:solidFill>
                <a:highlight>
                  <a:srgbClr val="F8F8F8"/>
                </a:highlight>
                <a:latin typeface="Calibri"/>
                <a:ea typeface="Calibri"/>
                <a:cs typeface="Calibri"/>
                <a:sym typeface="Calibri"/>
              </a:rPr>
              <a:t>The cities of Alameda, San Jose, Palo Alto, Pleasanton, Newark and Tracy are outside of the service areas of the</a:t>
            </a:r>
            <a:r>
              <a:rPr lang="en-US" sz="1600">
                <a:solidFill>
                  <a:srgbClr val="1D1C1D"/>
                </a:solidFill>
                <a:highlight>
                  <a:srgbClr val="F8F8F8"/>
                </a:highlight>
                <a:latin typeface="Calibri"/>
                <a:ea typeface="Calibri"/>
                <a:cs typeface="Calibri"/>
                <a:sym typeface="Calibri"/>
                <a:extLst>
                  <a:ext uri="http://customooxmlschemas.google.com/">
                    <go:slidesCustomData xmlns:go="http://customooxmlschemas.google.com/" textRoundtripDataId="0"/>
                  </a:ext>
                </a:extLst>
              </a:rPr>
              <a:t> soliciting agencies.</a:t>
            </a:r>
            <a:endParaRPr sz="16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4"/>
          <p:cNvSpPr/>
          <p:nvPr/>
        </p:nvSpPr>
        <p:spPr>
          <a:xfrm>
            <a:off x="457200" y="1752599"/>
            <a:ext cx="8534400" cy="3973027"/>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The LSEs are seeking to expand the market for distributed RA capacity and accelerate the adoption of DERs in their service territories.</a:t>
            </a:r>
            <a:endParaRPr/>
          </a:p>
          <a:p>
            <a:pPr indent="-190500" lvl="0" marL="342900" marR="0" rtl="0" algn="l">
              <a:spcBef>
                <a:spcPts val="480"/>
              </a:spcBef>
              <a:spcAft>
                <a:spcPts val="0"/>
              </a:spcAft>
              <a:buClr>
                <a:schemeClr val="dk1"/>
              </a:buClr>
              <a:buSzPts val="2400"/>
              <a:buFont typeface="Arial"/>
              <a:buNone/>
            </a:pPr>
            <a:r>
              <a:t/>
            </a:r>
            <a:endParaRPr sz="2400">
              <a:solidFill>
                <a:srgbClr val="000000"/>
              </a:solidFill>
              <a:latin typeface="Calibri"/>
              <a:ea typeface="Calibri"/>
              <a:cs typeface="Calibri"/>
              <a:sym typeface="Calibri"/>
            </a:endParaRPr>
          </a:p>
          <a:p>
            <a:pPr indent="-342900" lvl="0" marL="342900" marR="0" rtl="0" algn="l">
              <a:spcBef>
                <a:spcPts val="48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The LSEs are looking </a:t>
            </a:r>
            <a:r>
              <a:rPr lang="en-US" sz="2400">
                <a:solidFill>
                  <a:srgbClr val="000000"/>
                </a:solidFill>
                <a:latin typeface="Calibri"/>
                <a:ea typeface="Calibri"/>
                <a:cs typeface="Calibri"/>
                <a:sym typeface="Calibri"/>
                <a:extLst>
                  <a:ext uri="http://customooxmlschemas.google.com/">
                    <go:slidesCustomData xmlns:go="http://customooxmlschemas.google.com/" textRoundtripDataId="1"/>
                  </a:ext>
                </a:extLst>
              </a:rPr>
              <a:t>to </a:t>
            </a:r>
            <a:r>
              <a:rPr lang="en-US" sz="2400">
                <a:latin typeface="Calibri"/>
                <a:ea typeface="Calibri"/>
                <a:cs typeface="Calibri"/>
                <a:sym typeface="Calibri"/>
                <a:extLst>
                  <a:ext uri="http://customooxmlschemas.google.com/">
                    <go:slidesCustomData xmlns:go="http://customooxmlschemas.google.com/" textRoundtripDataId="2"/>
                  </a:ext>
                </a:extLst>
              </a:rPr>
              <a:t>support the deployment of</a:t>
            </a:r>
            <a:r>
              <a:rPr lang="en-US" sz="2400">
                <a:solidFill>
                  <a:srgbClr val="000000"/>
                </a:solidFill>
                <a:latin typeface="Calibri"/>
                <a:ea typeface="Calibri"/>
                <a:cs typeface="Calibri"/>
                <a:sym typeface="Calibri"/>
                <a:extLst>
                  <a:ext uri="http://customooxmlschemas.google.com/">
                    <go:slidesCustomData xmlns:go="http://customooxmlschemas.google.com/" textRoundtripDataId="3"/>
                  </a:ext>
                </a:extLst>
              </a:rPr>
              <a:t> </a:t>
            </a:r>
            <a:r>
              <a:rPr lang="en-US" sz="2400">
                <a:solidFill>
                  <a:srgbClr val="000000"/>
                </a:solidFill>
                <a:latin typeface="Calibri"/>
                <a:ea typeface="Calibri"/>
                <a:cs typeface="Calibri"/>
                <a:sym typeface="Calibri"/>
              </a:rPr>
              <a:t>meaningful resilience projects for their customers to address Public Safety Power Shutoff (PSPS) impacts.</a:t>
            </a:r>
            <a:endParaRPr/>
          </a:p>
          <a:p>
            <a:pPr indent="-190500" lvl="0" marL="342900" marR="0" rtl="0" algn="l">
              <a:spcBef>
                <a:spcPts val="480"/>
              </a:spcBef>
              <a:spcAft>
                <a:spcPts val="0"/>
              </a:spcAft>
              <a:buClr>
                <a:schemeClr val="dk1"/>
              </a:buClr>
              <a:buSzPts val="2400"/>
              <a:buFont typeface="Arial"/>
              <a:buNone/>
            </a:pPr>
            <a:r>
              <a:t/>
            </a:r>
            <a:endParaRPr sz="2400">
              <a:solidFill>
                <a:srgbClr val="000000"/>
              </a:solidFill>
              <a:latin typeface="Calibri"/>
              <a:ea typeface="Calibri"/>
              <a:cs typeface="Calibri"/>
              <a:sym typeface="Calibri"/>
            </a:endParaRPr>
          </a:p>
          <a:p>
            <a:pPr indent="-342900" lvl="0" marL="342900" marR="0" rtl="0" algn="l">
              <a:spcBef>
                <a:spcPts val="480"/>
              </a:spcBef>
              <a:spcAft>
                <a:spcPts val="0"/>
              </a:spcAft>
              <a:buClr>
                <a:srgbClr val="000000"/>
              </a:buClr>
              <a:buSzPts val="2400"/>
              <a:buFont typeface="Arial"/>
              <a:buChar char="•"/>
            </a:pPr>
            <a:r>
              <a:rPr lang="en-US" sz="2400">
                <a:solidFill>
                  <a:srgbClr val="000000"/>
                </a:solidFill>
                <a:latin typeface="Calibri"/>
                <a:ea typeface="Calibri"/>
                <a:cs typeface="Calibri"/>
                <a:sym typeface="Calibri"/>
              </a:rPr>
              <a:t>The LSEs are seeking to procure economically viable and competitive RA capacity.</a:t>
            </a:r>
            <a:endParaRPr/>
          </a:p>
          <a:p>
            <a:pPr indent="-190500" lvl="0" marL="342900" marR="0" rtl="0" algn="l">
              <a:spcBef>
                <a:spcPts val="480"/>
              </a:spcBef>
              <a:spcAft>
                <a:spcPts val="0"/>
              </a:spcAft>
              <a:buClr>
                <a:schemeClr val="dk1"/>
              </a:buClr>
              <a:buSzPts val="2400"/>
              <a:buFont typeface="Arial"/>
              <a:buNone/>
            </a:pPr>
            <a:r>
              <a:t/>
            </a:r>
            <a:endParaRPr sz="2400">
              <a:solidFill>
                <a:srgbClr val="000000"/>
              </a:solidFill>
              <a:latin typeface="Calibri"/>
              <a:ea typeface="Calibri"/>
              <a:cs typeface="Calibri"/>
              <a:sym typeface="Calibri"/>
            </a:endParaRPr>
          </a:p>
          <a:p>
            <a:pPr indent="-190500" lvl="0" marL="342900" marR="0" rtl="0" algn="l">
              <a:spcBef>
                <a:spcPts val="480"/>
              </a:spcBef>
              <a:spcAft>
                <a:spcPts val="0"/>
              </a:spcAft>
              <a:buClr>
                <a:schemeClr val="dk1"/>
              </a:buClr>
              <a:buSzPts val="2400"/>
              <a:buFont typeface="Arial"/>
              <a:buNone/>
            </a:pPr>
            <a:r>
              <a:t/>
            </a:r>
            <a:endParaRPr sz="2400">
              <a:solidFill>
                <a:srgbClr val="000000"/>
              </a:solidFill>
              <a:latin typeface="Calibri"/>
              <a:ea typeface="Calibri"/>
              <a:cs typeface="Calibri"/>
              <a:sym typeface="Calibri"/>
            </a:endParaRPr>
          </a:p>
          <a:p>
            <a:pPr indent="-190500" lvl="0" marL="342900" marR="0" rtl="0" algn="l">
              <a:spcBef>
                <a:spcPts val="480"/>
              </a:spcBef>
              <a:spcAft>
                <a:spcPts val="0"/>
              </a:spcAft>
              <a:buClr>
                <a:schemeClr val="dk1"/>
              </a:buClr>
              <a:buSzPts val="2400"/>
              <a:buFont typeface="Arial"/>
              <a:buNone/>
            </a:pPr>
            <a:r>
              <a:t/>
            </a:r>
            <a:endParaRPr sz="2400">
              <a:solidFill>
                <a:schemeClr val="dk1"/>
              </a:solidFill>
              <a:latin typeface="Calibri"/>
              <a:ea typeface="Calibri"/>
              <a:cs typeface="Calibri"/>
              <a:sym typeface="Calibri"/>
            </a:endParaRPr>
          </a:p>
          <a:p>
            <a:pPr indent="0" lvl="0" marL="0" marR="0" rtl="0" algn="l">
              <a:spcBef>
                <a:spcPts val="480"/>
              </a:spcBef>
              <a:spcAft>
                <a:spcPts val="0"/>
              </a:spcAft>
              <a:buNone/>
            </a:pPr>
            <a:r>
              <a:t/>
            </a:r>
            <a:endParaRPr sz="2400">
              <a:solidFill>
                <a:srgbClr val="000000"/>
              </a:solidFill>
              <a:latin typeface="Calibri"/>
              <a:ea typeface="Calibri"/>
              <a:cs typeface="Calibri"/>
              <a:sym typeface="Calibri"/>
            </a:endParaRPr>
          </a:p>
          <a:p>
            <a:pPr indent="-190500" lvl="0" marL="342900" marR="0" rtl="0" algn="l">
              <a:spcBef>
                <a:spcPts val="480"/>
              </a:spcBef>
              <a:spcAft>
                <a:spcPts val="0"/>
              </a:spcAft>
              <a:buClr>
                <a:schemeClr val="dk1"/>
              </a:buClr>
              <a:buSzPts val="2400"/>
              <a:buFont typeface="Arial"/>
              <a:buNone/>
            </a:pPr>
            <a:r>
              <a:t/>
            </a:r>
            <a:endParaRPr sz="2400">
              <a:solidFill>
                <a:srgbClr val="000000"/>
              </a:solidFill>
              <a:latin typeface="Calibri"/>
              <a:ea typeface="Calibri"/>
              <a:cs typeface="Calibri"/>
              <a:sym typeface="Calibri"/>
            </a:endParaRPr>
          </a:p>
          <a:p>
            <a:pPr indent="0" lvl="0" marL="0" marR="0" rtl="0" algn="l">
              <a:spcBef>
                <a:spcPts val="480"/>
              </a:spcBef>
              <a:spcAft>
                <a:spcPts val="0"/>
              </a:spcAft>
              <a:buNone/>
            </a:pPr>
            <a:r>
              <a:t/>
            </a:r>
            <a:endParaRPr sz="2400">
              <a:solidFill>
                <a:srgbClr val="000000"/>
              </a:solidFill>
              <a:latin typeface="Calibri"/>
              <a:ea typeface="Calibri"/>
              <a:cs typeface="Calibri"/>
              <a:sym typeface="Calibri"/>
            </a:endParaRPr>
          </a:p>
          <a:p>
            <a:pPr indent="-215900" lvl="0" marL="342900" marR="0" rtl="0" algn="l">
              <a:spcBef>
                <a:spcPts val="400"/>
              </a:spcBef>
              <a:spcAft>
                <a:spcPts val="0"/>
              </a:spcAft>
              <a:buClr>
                <a:schemeClr val="dk1"/>
              </a:buClr>
              <a:buSzPts val="2000"/>
              <a:buFont typeface="Arial"/>
              <a:buNone/>
            </a:pPr>
            <a:r>
              <a:t/>
            </a:r>
            <a:endParaRPr sz="2000">
              <a:solidFill>
                <a:srgbClr val="000000"/>
              </a:solidFill>
              <a:latin typeface="Calibri"/>
              <a:ea typeface="Calibri"/>
              <a:cs typeface="Calibri"/>
              <a:sym typeface="Calibri"/>
            </a:endParaRPr>
          </a:p>
        </p:txBody>
      </p:sp>
      <p:sp>
        <p:nvSpPr>
          <p:cNvPr id="137" name="Google Shape;137;p4"/>
          <p:cNvSpPr/>
          <p:nvPr/>
        </p:nvSpPr>
        <p:spPr>
          <a:xfrm>
            <a:off x="457200" y="609600"/>
            <a:ext cx="8229600" cy="8382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4000">
                <a:solidFill>
                  <a:schemeClr val="dk1"/>
                </a:solidFill>
                <a:latin typeface="Calibri"/>
                <a:ea typeface="Calibri"/>
                <a:cs typeface="Calibri"/>
                <a:sym typeface="Calibri"/>
              </a:rPr>
              <a:t>RFP Purpose &amp; Goals cont.</a:t>
            </a:r>
            <a:endParaRPr/>
          </a:p>
        </p:txBody>
      </p:sp>
      <p:cxnSp>
        <p:nvCxnSpPr>
          <p:cNvPr id="138" name="Google Shape;138;p4"/>
          <p:cNvCxnSpPr/>
          <p:nvPr/>
        </p:nvCxnSpPr>
        <p:spPr>
          <a:xfrm>
            <a:off x="381000" y="1371600"/>
            <a:ext cx="8458200" cy="0"/>
          </a:xfrm>
          <a:prstGeom prst="straightConnector1">
            <a:avLst/>
          </a:prstGeom>
          <a:noFill/>
          <a:ln cap="flat" cmpd="sng" w="38100">
            <a:solidFill>
              <a:srgbClr val="4A7DBA"/>
            </a:solidFill>
            <a:prstDash val="solid"/>
            <a:round/>
            <a:headEnd len="sm" w="sm" type="none"/>
            <a:tailEnd len="sm" w="sm" type="none"/>
          </a:ln>
        </p:spPr>
      </p:cxnSp>
      <p:sp>
        <p:nvSpPr>
          <p:cNvPr id="139" name="Google Shape;139;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140" name="Google Shape;140;p4"/>
          <p:cNvGrpSpPr/>
          <p:nvPr/>
        </p:nvGrpSpPr>
        <p:grpSpPr>
          <a:xfrm>
            <a:off x="737431" y="6106624"/>
            <a:ext cx="7669137" cy="479120"/>
            <a:chOff x="466749" y="6106624"/>
            <a:chExt cx="7669137" cy="479120"/>
          </a:xfrm>
        </p:grpSpPr>
        <p:pic>
          <p:nvPicPr>
            <p:cNvPr id="141" name="Google Shape;141;p4"/>
            <p:cNvPicPr preferRelativeResize="0"/>
            <p:nvPr/>
          </p:nvPicPr>
          <p:blipFill rotWithShape="1">
            <a:blip r:embed="rId3">
              <a:alphaModFix/>
            </a:blip>
            <a:srcRect b="0" l="0" r="0" t="0"/>
            <a:stretch/>
          </p:blipFill>
          <p:spPr>
            <a:xfrm>
              <a:off x="466749" y="6106624"/>
              <a:ext cx="1492299" cy="466344"/>
            </a:xfrm>
            <a:prstGeom prst="rect">
              <a:avLst/>
            </a:prstGeom>
            <a:noFill/>
            <a:ln>
              <a:noFill/>
            </a:ln>
          </p:spPr>
        </p:pic>
        <p:pic>
          <p:nvPicPr>
            <p:cNvPr id="142" name="Google Shape;142;p4"/>
            <p:cNvPicPr preferRelativeResize="0"/>
            <p:nvPr/>
          </p:nvPicPr>
          <p:blipFill rotWithShape="1">
            <a:blip r:embed="rId4">
              <a:alphaModFix/>
            </a:blip>
            <a:srcRect b="0" l="0" r="0" t="0"/>
            <a:stretch/>
          </p:blipFill>
          <p:spPr>
            <a:xfrm>
              <a:off x="4894965" y="6106624"/>
              <a:ext cx="1632203" cy="466344"/>
            </a:xfrm>
            <a:prstGeom prst="rect">
              <a:avLst/>
            </a:prstGeom>
            <a:noFill/>
            <a:ln>
              <a:noFill/>
            </a:ln>
          </p:spPr>
        </p:pic>
        <p:pic>
          <p:nvPicPr>
            <p:cNvPr id="143" name="Google Shape;143;p4"/>
            <p:cNvPicPr preferRelativeResize="0"/>
            <p:nvPr/>
          </p:nvPicPr>
          <p:blipFill rotWithShape="1">
            <a:blip r:embed="rId5">
              <a:alphaModFix/>
            </a:blip>
            <a:srcRect b="0" l="0" r="0" t="0"/>
            <a:stretch/>
          </p:blipFill>
          <p:spPr>
            <a:xfrm>
              <a:off x="7078082" y="6119019"/>
              <a:ext cx="1057804" cy="466344"/>
            </a:xfrm>
            <a:prstGeom prst="rect">
              <a:avLst/>
            </a:prstGeom>
            <a:noFill/>
            <a:ln>
              <a:noFill/>
            </a:ln>
          </p:spPr>
        </p:pic>
        <p:pic>
          <p:nvPicPr>
            <p:cNvPr id="144" name="Google Shape;144;p4"/>
            <p:cNvPicPr preferRelativeResize="0"/>
            <p:nvPr/>
          </p:nvPicPr>
          <p:blipFill rotWithShape="1">
            <a:blip r:embed="rId6">
              <a:alphaModFix/>
            </a:blip>
            <a:srcRect b="0" l="0" r="0" t="0"/>
            <a:stretch/>
          </p:blipFill>
          <p:spPr>
            <a:xfrm>
              <a:off x="2424213" y="6119019"/>
              <a:ext cx="2133601" cy="466725"/>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5"/>
          <p:cNvSpPr txBox="1"/>
          <p:nvPr>
            <p:ph type="title"/>
          </p:nvPr>
        </p:nvSpPr>
        <p:spPr>
          <a:xfrm>
            <a:off x="457200" y="460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Mandatory Proposal Parameters</a:t>
            </a:r>
            <a:endParaRPr/>
          </a:p>
        </p:txBody>
      </p:sp>
      <p:sp>
        <p:nvSpPr>
          <p:cNvPr id="151" name="Google Shape;151;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152" name="Google Shape;152;p5"/>
          <p:cNvGraphicFramePr/>
          <p:nvPr/>
        </p:nvGraphicFramePr>
        <p:xfrm>
          <a:off x="457200" y="990600"/>
          <a:ext cx="3000000" cy="3000000"/>
        </p:xfrm>
        <a:graphic>
          <a:graphicData uri="http://schemas.openxmlformats.org/drawingml/2006/table">
            <a:tbl>
              <a:tblPr bandRow="1" firstRow="1">
                <a:noFill/>
                <a:tableStyleId>{E2A69DDE-F779-4BB3-AF38-EE3622F55566}</a:tableStyleId>
              </a:tblPr>
              <a:tblGrid>
                <a:gridCol w="3291850"/>
                <a:gridCol w="4937750"/>
              </a:tblGrid>
              <a:tr h="361550">
                <a:tc>
                  <a:txBody>
                    <a:bodyPr/>
                    <a:lstStyle/>
                    <a:p>
                      <a:pPr indent="0" lvl="0" marL="0" marR="0" rtl="0" algn="ctr">
                        <a:spcBef>
                          <a:spcPts val="0"/>
                        </a:spcBef>
                        <a:spcAft>
                          <a:spcPts val="0"/>
                        </a:spcAft>
                        <a:buNone/>
                      </a:pPr>
                      <a:r>
                        <a:rPr lang="en-US" sz="1800"/>
                        <a:t>Proposal Parameters</a:t>
                      </a:r>
                      <a:endParaRPr/>
                    </a:p>
                  </a:txBody>
                  <a:tcPr marT="45725" marB="45725" marR="91450" marL="91450"/>
                </a:tc>
                <a:tc>
                  <a:txBody>
                    <a:bodyPr/>
                    <a:lstStyle/>
                    <a:p>
                      <a:pPr indent="0" lvl="0" marL="0" marR="0" rtl="0" algn="ctr">
                        <a:spcBef>
                          <a:spcPts val="0"/>
                        </a:spcBef>
                        <a:spcAft>
                          <a:spcPts val="0"/>
                        </a:spcAft>
                        <a:buNone/>
                      </a:pPr>
                      <a:r>
                        <a:rPr lang="en-US" sz="1800"/>
                        <a:t>Highlights</a:t>
                      </a:r>
                      <a:endParaRPr/>
                    </a:p>
                  </a:txBody>
                  <a:tcPr marT="45725" marB="45725" marR="91450" marL="91450"/>
                </a:tc>
              </a:tr>
              <a:tr h="558800">
                <a:tc>
                  <a:txBody>
                    <a:bodyPr/>
                    <a:lstStyle/>
                    <a:p>
                      <a:pPr indent="0" lvl="0" marL="0" marR="0" rtl="0" algn="l">
                        <a:spcBef>
                          <a:spcPts val="0"/>
                        </a:spcBef>
                        <a:spcAft>
                          <a:spcPts val="0"/>
                        </a:spcAft>
                        <a:buNone/>
                      </a:pPr>
                      <a:r>
                        <a:rPr lang="en-US" sz="1800"/>
                        <a:t>1. Proposed Capacity: Amount, Type, RA Mechanism</a:t>
                      </a:r>
                      <a:endParaRPr/>
                    </a:p>
                  </a:txBody>
                  <a:tcPr marT="45725" marB="45725" marR="91450" marL="91450" anchor="ctr"/>
                </a:tc>
                <a:tc>
                  <a:txBody>
                    <a:bodyPr/>
                    <a:lstStyle/>
                    <a:p>
                      <a:pPr indent="-285750" lvl="0" marL="285750" marR="0" rtl="0" algn="l">
                        <a:spcBef>
                          <a:spcPts val="0"/>
                        </a:spcBef>
                        <a:spcAft>
                          <a:spcPts val="0"/>
                        </a:spcAft>
                        <a:buClr>
                          <a:schemeClr val="dk1"/>
                        </a:buClr>
                        <a:buSzPts val="1800"/>
                        <a:buFont typeface="Arial"/>
                        <a:buChar char="•"/>
                      </a:pPr>
                      <a:r>
                        <a:rPr lang="en-US" sz="1800"/>
                        <a:t>Total capacity, deployment date &amp; contract term (entered in Capacity &amp; Pricing Form).</a:t>
                      </a:r>
                      <a:endParaRPr/>
                    </a:p>
                    <a:p>
                      <a:pPr indent="-285750" lvl="0" marL="285750" marR="0" rtl="0" algn="l">
                        <a:spcBef>
                          <a:spcPts val="0"/>
                        </a:spcBef>
                        <a:spcAft>
                          <a:spcPts val="0"/>
                        </a:spcAft>
                        <a:buClr>
                          <a:schemeClr val="dk1"/>
                        </a:buClr>
                        <a:buSzPts val="1800"/>
                        <a:buFont typeface="Arial"/>
                        <a:buChar char="•"/>
                      </a:pPr>
                      <a:r>
                        <a:rPr lang="en-US" sz="1800"/>
                        <a:t>Specific attributes of any local/flex RA proposed noted in the narrative</a:t>
                      </a:r>
                      <a:endParaRPr sz="1800"/>
                    </a:p>
                    <a:p>
                      <a:pPr indent="-285750" lvl="0" marL="285750" marR="0" rtl="0" algn="l">
                        <a:spcBef>
                          <a:spcPts val="0"/>
                        </a:spcBef>
                        <a:spcAft>
                          <a:spcPts val="0"/>
                        </a:spcAft>
                        <a:buSzPts val="1800"/>
                        <a:buChar char="•"/>
                      </a:pPr>
                      <a:r>
                        <a:rPr lang="en-US" sz="1800"/>
                        <a:t>Specify RA mechanism. Proxy Demand Response (PDR) expected to be primary RA mechanism, not required</a:t>
                      </a:r>
                      <a:endParaRPr sz="1800"/>
                    </a:p>
                  </a:txBody>
                  <a:tcPr marT="45725" marB="45725" marR="91450" marL="91450" anchor="ctr"/>
                </a:tc>
              </a:tr>
              <a:tr h="1117600">
                <a:tc>
                  <a:txBody>
                    <a:bodyPr/>
                    <a:lstStyle/>
                    <a:p>
                      <a:pPr indent="0" lvl="0" marL="0" marR="0" rtl="0" algn="l">
                        <a:spcBef>
                          <a:spcPts val="0"/>
                        </a:spcBef>
                        <a:spcAft>
                          <a:spcPts val="0"/>
                        </a:spcAft>
                        <a:buNone/>
                      </a:pPr>
                      <a:r>
                        <a:rPr lang="en-US" sz="1800"/>
                        <a:t>2. Deployment Timeline</a:t>
                      </a:r>
                      <a:endParaRPr/>
                    </a:p>
                  </a:txBody>
                  <a:tcPr marT="45725" marB="45725" marR="91450" marL="91450" anchor="ctr"/>
                </a:tc>
                <a:tc>
                  <a:txBody>
                    <a:bodyPr/>
                    <a:lstStyle/>
                    <a:p>
                      <a:pPr indent="-285750" lvl="0" marL="285750" marR="0" rtl="0" algn="l">
                        <a:spcBef>
                          <a:spcPts val="0"/>
                        </a:spcBef>
                        <a:spcAft>
                          <a:spcPts val="0"/>
                        </a:spcAft>
                        <a:buClr>
                          <a:schemeClr val="dk1"/>
                        </a:buClr>
                        <a:buSzPts val="1800"/>
                        <a:buFont typeface="Arial"/>
                        <a:buChar char="•"/>
                      </a:pPr>
                      <a:r>
                        <a:rPr lang="en-US" sz="1800"/>
                        <a:t>Deployment aligned with PSPS, IRP &amp; RA filings</a:t>
                      </a:r>
                      <a:endParaRPr/>
                    </a:p>
                    <a:p>
                      <a:pPr indent="-285750" lvl="0" marL="285750" marR="0" rtl="0" algn="l">
                        <a:spcBef>
                          <a:spcPts val="0"/>
                        </a:spcBef>
                        <a:spcAft>
                          <a:spcPts val="0"/>
                        </a:spcAft>
                        <a:buClr>
                          <a:schemeClr val="dk1"/>
                        </a:buClr>
                        <a:buSzPts val="1800"/>
                        <a:buFont typeface="Arial"/>
                        <a:buChar char="•"/>
                      </a:pPr>
                      <a:r>
                        <a:rPr lang="en-US" sz="1800"/>
                        <a:t>Sept. 2020 and June/Sept. 2021</a:t>
                      </a:r>
                      <a:endParaRPr/>
                    </a:p>
                    <a:p>
                      <a:pPr indent="-285750" lvl="0" marL="285750" marR="0" rtl="0" algn="l">
                        <a:spcBef>
                          <a:spcPts val="0"/>
                        </a:spcBef>
                        <a:spcAft>
                          <a:spcPts val="0"/>
                        </a:spcAft>
                        <a:buClr>
                          <a:schemeClr val="dk1"/>
                        </a:buClr>
                        <a:buSzPts val="1800"/>
                        <a:buFont typeface="Arial"/>
                        <a:buChar char="•"/>
                      </a:pPr>
                      <a:r>
                        <a:rPr lang="en-US" sz="1800"/>
                        <a:t>Each LSE has deployment targets (RFP p. 11)</a:t>
                      </a:r>
                      <a:endParaRPr/>
                    </a:p>
                  </a:txBody>
                  <a:tcPr marT="45725" marB="45725" marR="91450" marL="91450" anchor="ctr"/>
                </a:tc>
              </a:tr>
              <a:tr h="1117600">
                <a:tc>
                  <a:txBody>
                    <a:bodyPr/>
                    <a:lstStyle/>
                    <a:p>
                      <a:pPr indent="0" lvl="0" marL="0" marR="0" rtl="0" algn="l">
                        <a:spcBef>
                          <a:spcPts val="0"/>
                        </a:spcBef>
                        <a:spcAft>
                          <a:spcPts val="0"/>
                        </a:spcAft>
                        <a:buNone/>
                      </a:pPr>
                      <a:r>
                        <a:rPr lang="en-US" sz="1800"/>
                        <a:t>3. Target Site Types &amp; Priority Customer Categories</a:t>
                      </a:r>
                      <a:endParaRPr/>
                    </a:p>
                  </a:txBody>
                  <a:tcPr marT="45725" marB="45725" marR="91450" marL="91450" anchor="ctr"/>
                </a:tc>
                <a:tc>
                  <a:txBody>
                    <a:bodyPr/>
                    <a:lstStyle/>
                    <a:p>
                      <a:pPr indent="-285750" lvl="0" marL="285750" marR="0" rtl="0" algn="l">
                        <a:spcBef>
                          <a:spcPts val="0"/>
                        </a:spcBef>
                        <a:spcAft>
                          <a:spcPts val="0"/>
                        </a:spcAft>
                        <a:buClr>
                          <a:schemeClr val="dk1"/>
                        </a:buClr>
                        <a:buSzPts val="1800"/>
                        <a:buFont typeface="Arial"/>
                        <a:buChar char="•"/>
                      </a:pPr>
                      <a:r>
                        <a:rPr lang="en-US" sz="1800"/>
                        <a:t>Across entire solicitation, each LSE has minimums for residential capacity, no minimums for commercial (RFP p. 15)</a:t>
                      </a:r>
                      <a:endParaRPr/>
                    </a:p>
                    <a:p>
                      <a:pPr indent="-285750" lvl="0" marL="285750" marR="0" rtl="0" algn="l">
                        <a:spcBef>
                          <a:spcPts val="0"/>
                        </a:spcBef>
                        <a:spcAft>
                          <a:spcPts val="0"/>
                        </a:spcAft>
                        <a:buClr>
                          <a:schemeClr val="dk1"/>
                        </a:buClr>
                        <a:buSzPts val="1800"/>
                        <a:buFont typeface="Arial"/>
                        <a:buChar char="•"/>
                      </a:pPr>
                      <a:r>
                        <a:rPr lang="en-US" sz="1800"/>
                        <a:t>For each proposal</a:t>
                      </a:r>
                      <a:r>
                        <a:rPr lang="en-US" sz="1800"/>
                        <a:t>, each LSE has requirements for capacity on DAC, low income, medical baseline (RFP p. 15)</a:t>
                      </a:r>
                      <a:endParaRPr/>
                    </a:p>
                    <a:p>
                      <a:pPr indent="-285750" lvl="0" marL="285750" marR="0" rtl="0" algn="l">
                        <a:spcBef>
                          <a:spcPts val="0"/>
                        </a:spcBef>
                        <a:spcAft>
                          <a:spcPts val="0"/>
                        </a:spcAft>
                        <a:buClr>
                          <a:schemeClr val="dk1"/>
                        </a:buClr>
                        <a:buSzPts val="1800"/>
                        <a:buFont typeface="Arial"/>
                        <a:buChar char="•"/>
                      </a:pPr>
                      <a:r>
                        <a:rPr lang="en-US" sz="1800"/>
                        <a:t>RFP specific definitions provided for site types &amp; customer categories</a:t>
                      </a:r>
                      <a:endParaRPr/>
                    </a:p>
                  </a:txBody>
                  <a:tcPr marT="45725" marB="45725" marR="91450" marL="9145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6"/>
          <p:cNvSpPr txBox="1"/>
          <p:nvPr>
            <p:ph type="title"/>
          </p:nvPr>
        </p:nvSpPr>
        <p:spPr>
          <a:xfrm>
            <a:off x="457200" y="10158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959"/>
              <a:buFont typeface="Calibri"/>
              <a:buNone/>
            </a:pPr>
            <a:r>
              <a:rPr lang="en-US" sz="3959"/>
              <a:t>Mandatory Proposal Parameters cont.</a:t>
            </a:r>
            <a:endParaRPr/>
          </a:p>
        </p:txBody>
      </p:sp>
      <p:sp>
        <p:nvSpPr>
          <p:cNvPr id="159" name="Google Shape;15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160" name="Google Shape;160;p6"/>
          <p:cNvGraphicFramePr/>
          <p:nvPr/>
        </p:nvGraphicFramePr>
        <p:xfrm>
          <a:off x="457200" y="1092200"/>
          <a:ext cx="3000000" cy="3000000"/>
        </p:xfrm>
        <a:graphic>
          <a:graphicData uri="http://schemas.openxmlformats.org/drawingml/2006/table">
            <a:tbl>
              <a:tblPr bandRow="1" firstRow="1">
                <a:noFill/>
                <a:tableStyleId>{E2A69DDE-F779-4BB3-AF38-EE3622F55566}</a:tableStyleId>
              </a:tblPr>
              <a:tblGrid>
                <a:gridCol w="3291850"/>
                <a:gridCol w="4937750"/>
              </a:tblGrid>
              <a:tr h="511175">
                <a:tc>
                  <a:txBody>
                    <a:bodyPr/>
                    <a:lstStyle/>
                    <a:p>
                      <a:pPr indent="0" lvl="0" marL="0" marR="0" rtl="0" algn="ctr">
                        <a:spcBef>
                          <a:spcPts val="0"/>
                        </a:spcBef>
                        <a:spcAft>
                          <a:spcPts val="0"/>
                        </a:spcAft>
                        <a:buNone/>
                      </a:pPr>
                      <a:r>
                        <a:rPr lang="en-US" sz="1800"/>
                        <a:t>Proposal Parameters</a:t>
                      </a:r>
                      <a:endParaRPr/>
                    </a:p>
                  </a:txBody>
                  <a:tcPr marT="45725" marB="45725" marR="91450" marL="91450"/>
                </a:tc>
                <a:tc>
                  <a:txBody>
                    <a:bodyPr/>
                    <a:lstStyle/>
                    <a:p>
                      <a:pPr indent="0" lvl="0" marL="0" marR="0" rtl="0" algn="ctr">
                        <a:spcBef>
                          <a:spcPts val="0"/>
                        </a:spcBef>
                        <a:spcAft>
                          <a:spcPts val="0"/>
                        </a:spcAft>
                        <a:buNone/>
                      </a:pPr>
                      <a:r>
                        <a:rPr lang="en-US" sz="1800"/>
                        <a:t>Highlights</a:t>
                      </a:r>
                      <a:endParaRPr/>
                    </a:p>
                  </a:txBody>
                  <a:tcPr marT="45725" marB="45725" marR="91450" marL="91450"/>
                </a:tc>
              </a:tr>
              <a:tr h="511175">
                <a:tc>
                  <a:txBody>
                    <a:bodyPr/>
                    <a:lstStyle/>
                    <a:p>
                      <a:pPr indent="0" lvl="0" marL="0" marR="0" rtl="0" algn="l">
                        <a:spcBef>
                          <a:spcPts val="0"/>
                        </a:spcBef>
                        <a:spcAft>
                          <a:spcPts val="0"/>
                        </a:spcAft>
                        <a:buNone/>
                      </a:pPr>
                      <a:r>
                        <a:rPr lang="en-US" sz="1800"/>
                        <a:t>4. Eligible DER System Types</a:t>
                      </a:r>
                      <a:endParaRPr/>
                    </a:p>
                  </a:txBody>
                  <a:tcPr marT="45725" marB="45725" marR="91450" marL="91450" anchor="ctr"/>
                </a:tc>
                <a:tc>
                  <a:txBody>
                    <a:bodyPr/>
                    <a:lstStyle/>
                    <a:p>
                      <a:pPr indent="-285750" lvl="0" marL="285750" marR="0" rtl="0" algn="l">
                        <a:spcBef>
                          <a:spcPts val="0"/>
                        </a:spcBef>
                        <a:spcAft>
                          <a:spcPts val="0"/>
                        </a:spcAft>
                        <a:buClr>
                          <a:schemeClr val="dk1"/>
                        </a:buClr>
                        <a:buSzPts val="1800"/>
                        <a:buFont typeface="Arial"/>
                        <a:buChar char="•"/>
                      </a:pPr>
                      <a:r>
                        <a:rPr lang="en-US" sz="1800"/>
                        <a:t>List of eligible DER system types provided including; new and existing BES, PV+BES and BES retrofits</a:t>
                      </a:r>
                      <a:endParaRPr sz="1800"/>
                    </a:p>
                    <a:p>
                      <a:pPr indent="-285750" lvl="0" marL="285750" marR="0" rtl="0" algn="l">
                        <a:spcBef>
                          <a:spcPts val="0"/>
                        </a:spcBef>
                        <a:spcAft>
                          <a:spcPts val="0"/>
                        </a:spcAft>
                        <a:buSzPts val="1800"/>
                        <a:buChar char="•"/>
                      </a:pPr>
                      <a:r>
                        <a:rPr lang="en-US" sz="1800"/>
                        <a:t>All systems must meet CAISO requirements for given RA mechanism (</a:t>
                      </a:r>
                      <a:r>
                        <a:rPr lang="en-US" sz="1800"/>
                        <a:t>PDR </a:t>
                      </a:r>
                      <a:r>
                        <a:rPr lang="en-US" sz="1800"/>
                        <a:t>or other)</a:t>
                      </a:r>
                      <a:endParaRPr sz="1800"/>
                    </a:p>
                    <a:p>
                      <a:pPr indent="-285750" lvl="0" marL="285750" marR="0" rtl="0" algn="l">
                        <a:spcBef>
                          <a:spcPts val="0"/>
                        </a:spcBef>
                        <a:spcAft>
                          <a:spcPts val="0"/>
                        </a:spcAft>
                        <a:buSzPts val="1800"/>
                        <a:buChar char="•"/>
                      </a:pPr>
                      <a:r>
                        <a:rPr lang="en-US" sz="1800"/>
                        <a:t>PV/BES are expected to make up bulk of capacity but DR &amp; other creative solutions are encouraged</a:t>
                      </a:r>
                      <a:endParaRPr sz="1800"/>
                    </a:p>
                  </a:txBody>
                  <a:tcPr marT="45725" marB="45725" marR="91450" marL="91450" anchor="ctr"/>
                </a:tc>
              </a:tr>
              <a:tr h="511175">
                <a:tc>
                  <a:txBody>
                    <a:bodyPr/>
                    <a:lstStyle/>
                    <a:p>
                      <a:pPr indent="0" lvl="0" marL="0" marR="0" rtl="0" algn="l">
                        <a:spcBef>
                          <a:spcPts val="0"/>
                        </a:spcBef>
                        <a:spcAft>
                          <a:spcPts val="0"/>
                        </a:spcAft>
                        <a:buNone/>
                      </a:pPr>
                      <a:r>
                        <a:rPr lang="en-US" sz="1800"/>
                        <a:t>5. Eligible Project Locations</a:t>
                      </a:r>
                      <a:endParaRPr/>
                    </a:p>
                  </a:txBody>
                  <a:tcPr marT="45725" marB="45725" marR="91450" marL="91450" anchor="ctr"/>
                </a:tc>
                <a:tc>
                  <a:txBody>
                    <a:bodyPr/>
                    <a:lstStyle/>
                    <a:p>
                      <a:pPr indent="-285750" lvl="0" marL="285750" rtl="0" algn="l">
                        <a:spcBef>
                          <a:spcPts val="0"/>
                        </a:spcBef>
                        <a:spcAft>
                          <a:spcPts val="0"/>
                        </a:spcAft>
                        <a:buClr>
                          <a:schemeClr val="dk1"/>
                        </a:buClr>
                        <a:buSzPts val="1800"/>
                        <a:buChar char="•"/>
                      </a:pPr>
                      <a:r>
                        <a:rPr lang="en-US" sz="1800"/>
                        <a:t>Systems serving each LSE should be within communities served by that LSE. (RFP p. 17)</a:t>
                      </a:r>
                      <a:endParaRPr sz="1800"/>
                    </a:p>
                    <a:p>
                      <a:pPr indent="-285750" lvl="0" marL="285750" rtl="0" algn="l">
                        <a:spcBef>
                          <a:spcPts val="0"/>
                        </a:spcBef>
                        <a:spcAft>
                          <a:spcPts val="0"/>
                        </a:spcAft>
                        <a:buClr>
                          <a:schemeClr val="dk1"/>
                        </a:buClr>
                        <a:buSzPts val="1800"/>
                        <a:buChar char="•"/>
                      </a:pPr>
                      <a:r>
                        <a:rPr lang="en-US" sz="1800"/>
                        <a:t>LSEs won’t automatically exclude offers of RA from projects outside specified communities, but reserve the right to exclude them as non-conforming</a:t>
                      </a:r>
                      <a:endParaRPr sz="1800"/>
                    </a:p>
                  </a:txBody>
                  <a:tcPr marT="45725" marB="45725" marR="91450" marL="91450" anchor="ctr"/>
                </a:tc>
              </a:tr>
              <a:tr h="1022350">
                <a:tc>
                  <a:txBody>
                    <a:bodyPr/>
                    <a:lstStyle/>
                    <a:p>
                      <a:pPr indent="0" lvl="0" marL="0" marR="0" rtl="0" algn="l">
                        <a:spcBef>
                          <a:spcPts val="0"/>
                        </a:spcBef>
                        <a:spcAft>
                          <a:spcPts val="0"/>
                        </a:spcAft>
                        <a:buNone/>
                      </a:pPr>
                      <a:r>
                        <a:rPr lang="en-US" sz="1800"/>
                        <a:t>6. Go-to-Market &amp; Customer Engagement Strategy</a:t>
                      </a:r>
                      <a:endParaRPr/>
                    </a:p>
                  </a:txBody>
                  <a:tcPr marT="45725" marB="45725" marR="91450" marL="91450" anchor="ctr"/>
                </a:tc>
                <a:tc>
                  <a:txBody>
                    <a:bodyPr/>
                    <a:lstStyle/>
                    <a:p>
                      <a:pPr indent="-285750" lvl="0" marL="285750" rtl="0" algn="l">
                        <a:spcBef>
                          <a:spcPts val="0"/>
                        </a:spcBef>
                        <a:spcAft>
                          <a:spcPts val="0"/>
                        </a:spcAft>
                        <a:buClr>
                          <a:schemeClr val="dk1"/>
                        </a:buClr>
                        <a:buSzPts val="1800"/>
                        <a:buChar char="•"/>
                      </a:pPr>
                      <a:r>
                        <a:rPr lang="en-US" sz="1800"/>
                        <a:t>Covered in detail on upcoming slide.</a:t>
                      </a:r>
                      <a:endParaRPr sz="1800"/>
                    </a:p>
                    <a:p>
                      <a:pPr indent="-285750" lvl="0" marL="285750" rtl="0" algn="l">
                        <a:spcBef>
                          <a:spcPts val="0"/>
                        </a:spcBef>
                        <a:spcAft>
                          <a:spcPts val="0"/>
                        </a:spcAft>
                        <a:buClr>
                          <a:schemeClr val="dk1"/>
                        </a:buClr>
                        <a:buSzPts val="1800"/>
                        <a:buChar char="•"/>
                      </a:pPr>
                      <a:r>
                        <a:rPr lang="en-US" sz="1800"/>
                        <a:t>Available Marketing Assets provided by all LSEs included on RFP p. 18</a:t>
                      </a:r>
                      <a:endParaRPr sz="1800"/>
                    </a:p>
                  </a:txBody>
                  <a:tcPr marT="45725" marB="45725" marR="91450" marL="91450"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959"/>
              <a:buFont typeface="Calibri"/>
              <a:buNone/>
            </a:pPr>
            <a:r>
              <a:rPr lang="en-US" sz="3959"/>
              <a:t>Mandatory Proposal Parameters cont.</a:t>
            </a:r>
            <a:endParaRPr/>
          </a:p>
        </p:txBody>
      </p:sp>
      <p:sp>
        <p:nvSpPr>
          <p:cNvPr id="167" name="Google Shape;167;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168" name="Google Shape;168;p7"/>
          <p:cNvGraphicFramePr/>
          <p:nvPr/>
        </p:nvGraphicFramePr>
        <p:xfrm>
          <a:off x="457200" y="1244600"/>
          <a:ext cx="3000000" cy="3000000"/>
        </p:xfrm>
        <a:graphic>
          <a:graphicData uri="http://schemas.openxmlformats.org/drawingml/2006/table">
            <a:tbl>
              <a:tblPr bandRow="1" firstRow="1">
                <a:noFill/>
                <a:tableStyleId>{E2A69DDE-F779-4BB3-AF38-EE3622F55566}</a:tableStyleId>
              </a:tblPr>
              <a:tblGrid>
                <a:gridCol w="3291825"/>
                <a:gridCol w="4937775"/>
              </a:tblGrid>
              <a:tr h="511175">
                <a:tc>
                  <a:txBody>
                    <a:bodyPr/>
                    <a:lstStyle/>
                    <a:p>
                      <a:pPr indent="0" lvl="0" marL="0" marR="0" rtl="0" algn="ctr">
                        <a:spcBef>
                          <a:spcPts val="0"/>
                        </a:spcBef>
                        <a:spcAft>
                          <a:spcPts val="0"/>
                        </a:spcAft>
                        <a:buNone/>
                      </a:pPr>
                      <a:r>
                        <a:rPr lang="en-US" sz="1800"/>
                        <a:t>Proposal Parameters</a:t>
                      </a:r>
                      <a:endParaRPr/>
                    </a:p>
                  </a:txBody>
                  <a:tcPr marT="45725" marB="45725" marR="91450" marL="91450" anchor="ctr"/>
                </a:tc>
                <a:tc>
                  <a:txBody>
                    <a:bodyPr/>
                    <a:lstStyle/>
                    <a:p>
                      <a:pPr indent="0" lvl="0" marL="0" marR="0" rtl="0" algn="ctr">
                        <a:spcBef>
                          <a:spcPts val="0"/>
                        </a:spcBef>
                        <a:spcAft>
                          <a:spcPts val="0"/>
                        </a:spcAft>
                        <a:buNone/>
                      </a:pPr>
                      <a:r>
                        <a:rPr lang="en-US" sz="1800"/>
                        <a:t>Highlights</a:t>
                      </a:r>
                      <a:endParaRPr/>
                    </a:p>
                  </a:txBody>
                  <a:tcPr marT="45725" marB="45725" marR="91450" marL="91450" anchor="ctr"/>
                </a:tc>
              </a:tr>
              <a:tr h="1022350">
                <a:tc>
                  <a:txBody>
                    <a:bodyPr/>
                    <a:lstStyle/>
                    <a:p>
                      <a:pPr indent="0" lvl="0" marL="0" marR="0" rtl="0" algn="l">
                        <a:spcBef>
                          <a:spcPts val="0"/>
                        </a:spcBef>
                        <a:spcAft>
                          <a:spcPts val="0"/>
                        </a:spcAft>
                        <a:buNone/>
                      </a:pPr>
                      <a:r>
                        <a:rPr lang="en-US" sz="1800"/>
                        <a:t>7. Workforce Development Requirements</a:t>
                      </a:r>
                      <a:endParaRPr/>
                    </a:p>
                  </a:txBody>
                  <a:tcPr marT="45725" marB="45725" marR="91450" marL="91450" anchor="ctr"/>
                </a:tc>
                <a:tc>
                  <a:txBody>
                    <a:bodyPr/>
                    <a:lstStyle/>
                    <a:p>
                      <a:pPr indent="-285750" lvl="0" marL="285750" rtl="0" algn="l">
                        <a:spcBef>
                          <a:spcPts val="0"/>
                        </a:spcBef>
                        <a:spcAft>
                          <a:spcPts val="0"/>
                        </a:spcAft>
                        <a:buClr>
                          <a:schemeClr val="dk1"/>
                        </a:buClr>
                        <a:buSzPts val="1800"/>
                        <a:buChar char="•"/>
                      </a:pPr>
                      <a:r>
                        <a:rPr lang="en-US" sz="1800"/>
                        <a:t>A workforce plan for project development, construction and maintenance must be included, pursuant to LSE requirements</a:t>
                      </a:r>
                      <a:endParaRPr sz="1800"/>
                    </a:p>
                    <a:p>
                      <a:pPr indent="-285750" lvl="0" marL="285750" rtl="0" algn="l">
                        <a:spcBef>
                          <a:spcPts val="0"/>
                        </a:spcBef>
                        <a:spcAft>
                          <a:spcPts val="0"/>
                        </a:spcAft>
                        <a:buClr>
                          <a:schemeClr val="dk1"/>
                        </a:buClr>
                        <a:buSzPts val="1800"/>
                        <a:buChar char="•"/>
                      </a:pPr>
                      <a:r>
                        <a:rPr lang="en-US" sz="1800"/>
                        <a:t>Workforce requirements by LSE included on RFP p. 19-20.</a:t>
                      </a:r>
                      <a:endParaRPr sz="1800"/>
                    </a:p>
                  </a:txBody>
                  <a:tcPr marT="45725" marB="45725" marR="91450" marL="91450" anchor="ctr"/>
                </a:tc>
              </a:tr>
              <a:tr h="1022350">
                <a:tc>
                  <a:txBody>
                    <a:bodyPr/>
                    <a:lstStyle/>
                    <a:p>
                      <a:pPr indent="0" lvl="0" marL="0" marR="0" rtl="0" algn="l">
                        <a:spcBef>
                          <a:spcPts val="0"/>
                        </a:spcBef>
                        <a:spcAft>
                          <a:spcPts val="0"/>
                        </a:spcAft>
                        <a:buNone/>
                      </a:pPr>
                      <a:r>
                        <a:rPr lang="en-US" sz="1800"/>
                        <a:t>8. Safety &amp; Fire Protection</a:t>
                      </a:r>
                      <a:endParaRPr/>
                    </a:p>
                  </a:txBody>
                  <a:tcPr marT="45725" marB="45725" marR="91450" marL="91450" anchor="ctr"/>
                </a:tc>
                <a:tc>
                  <a:txBody>
                    <a:bodyPr/>
                    <a:lstStyle/>
                    <a:p>
                      <a:pPr indent="-285750" lvl="0" marL="285750" rtl="0" algn="l">
                        <a:spcBef>
                          <a:spcPts val="0"/>
                        </a:spcBef>
                        <a:spcAft>
                          <a:spcPts val="0"/>
                        </a:spcAft>
                        <a:buClr>
                          <a:schemeClr val="dk1"/>
                        </a:buClr>
                        <a:buSzPts val="1800"/>
                        <a:buChar char="•"/>
                      </a:pPr>
                      <a:r>
                        <a:rPr lang="en-US" sz="1800"/>
                        <a:t>A description of Proposer’s approach to safety and fire prevention for all proposed projects must be included.</a:t>
                      </a:r>
                      <a:endParaRPr sz="1800"/>
                    </a:p>
                    <a:p>
                      <a:pPr indent="-285750" lvl="0" marL="285750" rtl="0" algn="l">
                        <a:spcBef>
                          <a:spcPts val="0"/>
                        </a:spcBef>
                        <a:spcAft>
                          <a:spcPts val="0"/>
                        </a:spcAft>
                        <a:buClr>
                          <a:schemeClr val="dk1"/>
                        </a:buClr>
                        <a:buSzPts val="1800"/>
                        <a:buChar char="•"/>
                      </a:pPr>
                      <a:r>
                        <a:rPr lang="en-US" sz="1800"/>
                        <a:t>Discussion of compliance with NFPA 855 must be included.</a:t>
                      </a:r>
                      <a:endParaRPr sz="1800"/>
                    </a:p>
                  </a:txBody>
                  <a:tcPr marT="45725" marB="45725" marR="91450" marL="91450" anchor="ctr"/>
                </a:tc>
              </a:tr>
              <a:tr h="1022350">
                <a:tc>
                  <a:txBody>
                    <a:bodyPr/>
                    <a:lstStyle/>
                    <a:p>
                      <a:pPr indent="0" lvl="0" marL="0" marR="0" rtl="0" algn="l">
                        <a:spcBef>
                          <a:spcPts val="0"/>
                        </a:spcBef>
                        <a:spcAft>
                          <a:spcPts val="0"/>
                        </a:spcAft>
                        <a:buNone/>
                      </a:pPr>
                      <a:r>
                        <a:rPr lang="en-US" sz="1800"/>
                        <a:t>9. Certifications &amp; Standards</a:t>
                      </a:r>
                      <a:endParaRPr/>
                    </a:p>
                  </a:txBody>
                  <a:tcPr marT="45725" marB="45725" marR="91450" marL="91450" anchor="ctr"/>
                </a:tc>
                <a:tc>
                  <a:txBody>
                    <a:bodyPr/>
                    <a:lstStyle/>
                    <a:p>
                      <a:pPr indent="-285750" lvl="0" marL="285750" rtl="0" algn="l">
                        <a:spcBef>
                          <a:spcPts val="0"/>
                        </a:spcBef>
                        <a:spcAft>
                          <a:spcPts val="0"/>
                        </a:spcAft>
                        <a:buClr>
                          <a:schemeClr val="dk1"/>
                        </a:buClr>
                        <a:buSzPts val="1800"/>
                        <a:buChar char="•"/>
                      </a:pPr>
                      <a:r>
                        <a:rPr lang="en-US" sz="1800"/>
                        <a:t>Must confirm that all proposed equipment is compliant with relevant certifications and standards.</a:t>
                      </a:r>
                      <a:endParaRPr sz="1800"/>
                    </a:p>
                    <a:p>
                      <a:pPr indent="-285750" lvl="0" marL="285750" rtl="0" algn="l">
                        <a:spcBef>
                          <a:spcPts val="0"/>
                        </a:spcBef>
                        <a:spcAft>
                          <a:spcPts val="0"/>
                        </a:spcAft>
                        <a:buClr>
                          <a:schemeClr val="dk1"/>
                        </a:buClr>
                        <a:buSzPts val="1800"/>
                        <a:buChar char="•"/>
                      </a:pPr>
                      <a:r>
                        <a:rPr lang="en-US" sz="1800"/>
                        <a:t>Example certifications &amp; standards included on RFP p. 21-22. Proposers should only include certifications &amp; standards relevant to their proposed technology</a:t>
                      </a:r>
                      <a:endParaRPr sz="1800"/>
                    </a:p>
                  </a:txBody>
                  <a:tcPr marT="45725" marB="45725" marR="91450" marL="91450"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g6af3ff5abb_0_0"/>
          <p:cNvSpPr txBox="1"/>
          <p:nvPr>
            <p:ph type="title"/>
          </p:nvPr>
        </p:nvSpPr>
        <p:spPr>
          <a:xfrm>
            <a:off x="457200" y="274651"/>
            <a:ext cx="8229600" cy="12582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US">
                <a:extLst>
                  <a:ext uri="http://customooxmlschemas.google.com/">
                    <go:slidesCustomData xmlns:go="http://customooxmlschemas.google.com/" textRoundtripDataId="4"/>
                  </a:ext>
                </a:extLst>
              </a:rPr>
              <a:t>Go-to-Market</a:t>
            </a:r>
            <a:r>
              <a:rPr lang="en-US"/>
              <a:t> &amp; Customer </a:t>
            </a:r>
            <a:r>
              <a:rPr lang="en-US"/>
              <a:t>Engagement</a:t>
            </a:r>
            <a:r>
              <a:rPr lang="en-US"/>
              <a:t> Strategy</a:t>
            </a:r>
            <a:endParaRPr/>
          </a:p>
        </p:txBody>
      </p:sp>
      <p:sp>
        <p:nvSpPr>
          <p:cNvPr id="175" name="Google Shape;175;g6af3ff5abb_0_0"/>
          <p:cNvSpPr txBox="1"/>
          <p:nvPr>
            <p:ph idx="1" type="body"/>
          </p:nvPr>
        </p:nvSpPr>
        <p:spPr>
          <a:xfrm>
            <a:off x="457200" y="1600200"/>
            <a:ext cx="8229600" cy="51213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US" sz="2400"/>
              <a:t>Strategy for driving deployment of the portfolio of aggregated DER systems</a:t>
            </a:r>
            <a:endParaRPr sz="2400"/>
          </a:p>
          <a:p>
            <a:pPr indent="-381000" lvl="0" marL="457200" rtl="0" algn="l">
              <a:spcBef>
                <a:spcPts val="0"/>
              </a:spcBef>
              <a:spcAft>
                <a:spcPts val="0"/>
              </a:spcAft>
              <a:buSzPts val="2400"/>
              <a:buChar char="•"/>
            </a:pPr>
            <a:r>
              <a:rPr b="1" lang="en-US" sz="2400"/>
              <a:t>Go-to-Market Continuum:</a:t>
            </a:r>
            <a:r>
              <a:rPr lang="en-US" sz="2400"/>
              <a:t> Continue existing marketing activities v.s. create entirely new product offering (and anywhere in between)</a:t>
            </a:r>
            <a:endParaRPr sz="2400"/>
          </a:p>
          <a:p>
            <a:pPr indent="-381000" lvl="0" marL="457200" rtl="0" algn="l">
              <a:spcBef>
                <a:spcPts val="0"/>
              </a:spcBef>
              <a:spcAft>
                <a:spcPts val="0"/>
              </a:spcAft>
              <a:buSzPts val="2400"/>
              <a:buChar char="•"/>
            </a:pPr>
            <a:r>
              <a:rPr b="1" lang="en-US" sz="2400"/>
              <a:t>Customer Engagement Strategy:</a:t>
            </a:r>
            <a:r>
              <a:rPr lang="en-US" sz="2400"/>
              <a:t> How will LSE marketing assets be leveraged to reach customers, particularly priority customers?</a:t>
            </a:r>
            <a:endParaRPr sz="2400"/>
          </a:p>
          <a:p>
            <a:pPr indent="-381000" lvl="0" marL="457200" rtl="0" algn="l">
              <a:spcBef>
                <a:spcPts val="0"/>
              </a:spcBef>
              <a:spcAft>
                <a:spcPts val="0"/>
              </a:spcAft>
              <a:buSzPts val="2400"/>
              <a:buChar char="•"/>
            </a:pPr>
            <a:r>
              <a:rPr b="1" lang="en-US" sz="2400"/>
              <a:t>Line-item explanation: </a:t>
            </a:r>
            <a:r>
              <a:rPr lang="en-US" sz="2400"/>
              <a:t>Interaction between incentives, financing mechanisms, RA payment, and customer value proposition. </a:t>
            </a:r>
            <a:endParaRPr sz="2400"/>
          </a:p>
          <a:p>
            <a:pPr indent="-381000" lvl="1" marL="914400" rtl="0" algn="l">
              <a:spcBef>
                <a:spcPts val="0"/>
              </a:spcBef>
              <a:spcAft>
                <a:spcPts val="0"/>
              </a:spcAft>
              <a:buSzPts val="2400"/>
              <a:buChar char="–"/>
            </a:pPr>
            <a:r>
              <a:rPr lang="en-US" sz="2400"/>
              <a:t>How will system operations be optimized between customer value streams and RA/wholesale market price exposure?</a:t>
            </a:r>
            <a:endParaRPr sz="2400"/>
          </a:p>
        </p:txBody>
      </p:sp>
      <p:sp>
        <p:nvSpPr>
          <p:cNvPr id="176" name="Google Shape;176;g6af3ff5abb_0_0"/>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959"/>
              <a:buFont typeface="Calibri"/>
              <a:buNone/>
            </a:pPr>
            <a:r>
              <a:rPr lang="en-US" sz="3959"/>
              <a:t>Overview of Pricing &amp; Capacity Form</a:t>
            </a:r>
            <a:endParaRPr/>
          </a:p>
        </p:txBody>
      </p:sp>
      <p:sp>
        <p:nvSpPr>
          <p:cNvPr id="183" name="Google Shape;183;p8"/>
          <p:cNvSpPr txBox="1"/>
          <p:nvPr>
            <p:ph idx="1" type="body"/>
          </p:nvPr>
        </p:nvSpPr>
        <p:spPr>
          <a:xfrm>
            <a:off x="457200" y="1371600"/>
            <a:ext cx="8305800" cy="411982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lang="en-US" sz="2400"/>
              <a:t>Purpose: To solicit uniform pricing proposals that enable an apples to apples comparison during Proposal Evaluation.</a:t>
            </a:r>
            <a:endParaRPr sz="2400"/>
          </a:p>
          <a:p>
            <a:pPr indent="-342900" lvl="0" marL="342900" rtl="0" algn="l">
              <a:spcBef>
                <a:spcPts val="0"/>
              </a:spcBef>
              <a:spcAft>
                <a:spcPts val="0"/>
              </a:spcAft>
              <a:buSzPts val="2400"/>
              <a:buChar char="•"/>
            </a:pPr>
            <a:r>
              <a:rPr lang="en-US" sz="2400"/>
              <a:t>Any nuance in specific proposals should be captured in the proposal narrative (Mandatory Proposal Parameter 1).</a:t>
            </a:r>
            <a:endParaRPr sz="2400"/>
          </a:p>
          <a:p>
            <a:pPr indent="-342900" lvl="0" marL="342900" rtl="0" algn="l">
              <a:spcBef>
                <a:spcPts val="0"/>
              </a:spcBef>
              <a:spcAft>
                <a:spcPts val="0"/>
              </a:spcAft>
              <a:buSzPts val="2400"/>
              <a:buChar char="•"/>
            </a:pPr>
            <a:r>
              <a:rPr lang="en-US" sz="2400"/>
              <a:t>Proposers should submit a different pricing sheet for each LSE and each sector (Residential or Commercial).</a:t>
            </a:r>
            <a:endParaRPr sz="2400"/>
          </a:p>
          <a:p>
            <a:pPr indent="-342900" lvl="0" marL="342900" rtl="0" algn="l">
              <a:spcBef>
                <a:spcPts val="0"/>
              </a:spcBef>
              <a:spcAft>
                <a:spcPts val="0"/>
              </a:spcAft>
              <a:buSzPts val="2400"/>
              <a:buChar char="•"/>
            </a:pPr>
            <a:r>
              <a:rPr lang="en-US" sz="2400"/>
              <a:t>All numbers used in walkthrough are for illustrative purposes only. </a:t>
            </a:r>
            <a:endParaRPr sz="2400"/>
          </a:p>
          <a:p>
            <a:pPr indent="-342900" lvl="0" marL="342900" rtl="0" algn="l">
              <a:spcBef>
                <a:spcPts val="0"/>
              </a:spcBef>
              <a:spcAft>
                <a:spcPts val="0"/>
              </a:spcAft>
              <a:buSzPts val="2400"/>
              <a:buChar char="•"/>
            </a:pPr>
            <a:r>
              <a:rPr b="1" lang="en-US" sz="2400"/>
              <a:t>Final pricing will be determined during contract negotiations.</a:t>
            </a:r>
            <a:endParaRPr b="1" sz="2400"/>
          </a:p>
        </p:txBody>
      </p:sp>
      <p:cxnSp>
        <p:nvCxnSpPr>
          <p:cNvPr id="184" name="Google Shape;184;p8"/>
          <p:cNvCxnSpPr/>
          <p:nvPr/>
        </p:nvCxnSpPr>
        <p:spPr>
          <a:xfrm>
            <a:off x="381000" y="1371600"/>
            <a:ext cx="8458200" cy="0"/>
          </a:xfrm>
          <a:prstGeom prst="straightConnector1">
            <a:avLst/>
          </a:prstGeom>
          <a:noFill/>
          <a:ln cap="flat" cmpd="sng" w="38100">
            <a:solidFill>
              <a:srgbClr val="4A7DBA"/>
            </a:solidFill>
            <a:prstDash val="solid"/>
            <a:round/>
            <a:headEnd len="sm" w="sm" type="none"/>
            <a:tailEnd len="sm" w="sm" type="none"/>
          </a:ln>
        </p:spPr>
      </p:cxnSp>
      <p:sp>
        <p:nvSpPr>
          <p:cNvPr id="185" name="Google Shape;185;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pSp>
        <p:nvGrpSpPr>
          <p:cNvPr id="186" name="Google Shape;186;p8"/>
          <p:cNvGrpSpPr/>
          <p:nvPr/>
        </p:nvGrpSpPr>
        <p:grpSpPr>
          <a:xfrm>
            <a:off x="737431" y="6096000"/>
            <a:ext cx="7669137" cy="479120"/>
            <a:chOff x="466749" y="6106624"/>
            <a:chExt cx="7669137" cy="479120"/>
          </a:xfrm>
        </p:grpSpPr>
        <p:pic>
          <p:nvPicPr>
            <p:cNvPr id="187" name="Google Shape;187;p8"/>
            <p:cNvPicPr preferRelativeResize="0"/>
            <p:nvPr/>
          </p:nvPicPr>
          <p:blipFill rotWithShape="1">
            <a:blip r:embed="rId3">
              <a:alphaModFix/>
            </a:blip>
            <a:srcRect b="0" l="0" r="0" t="0"/>
            <a:stretch/>
          </p:blipFill>
          <p:spPr>
            <a:xfrm>
              <a:off x="466749" y="6106624"/>
              <a:ext cx="1492299" cy="466344"/>
            </a:xfrm>
            <a:prstGeom prst="rect">
              <a:avLst/>
            </a:prstGeom>
            <a:noFill/>
            <a:ln>
              <a:noFill/>
            </a:ln>
          </p:spPr>
        </p:pic>
        <p:pic>
          <p:nvPicPr>
            <p:cNvPr id="188" name="Google Shape;188;p8"/>
            <p:cNvPicPr preferRelativeResize="0"/>
            <p:nvPr/>
          </p:nvPicPr>
          <p:blipFill rotWithShape="1">
            <a:blip r:embed="rId4">
              <a:alphaModFix/>
            </a:blip>
            <a:srcRect b="0" l="0" r="0" t="0"/>
            <a:stretch/>
          </p:blipFill>
          <p:spPr>
            <a:xfrm>
              <a:off x="4894965" y="6106624"/>
              <a:ext cx="1632203" cy="466344"/>
            </a:xfrm>
            <a:prstGeom prst="rect">
              <a:avLst/>
            </a:prstGeom>
            <a:noFill/>
            <a:ln>
              <a:noFill/>
            </a:ln>
          </p:spPr>
        </p:pic>
        <p:pic>
          <p:nvPicPr>
            <p:cNvPr id="189" name="Google Shape;189;p8"/>
            <p:cNvPicPr preferRelativeResize="0"/>
            <p:nvPr/>
          </p:nvPicPr>
          <p:blipFill rotWithShape="1">
            <a:blip r:embed="rId5">
              <a:alphaModFix/>
            </a:blip>
            <a:srcRect b="0" l="0" r="0" t="0"/>
            <a:stretch/>
          </p:blipFill>
          <p:spPr>
            <a:xfrm>
              <a:off x="7078082" y="6119019"/>
              <a:ext cx="1057804" cy="466344"/>
            </a:xfrm>
            <a:prstGeom prst="rect">
              <a:avLst/>
            </a:prstGeom>
            <a:noFill/>
            <a:ln>
              <a:noFill/>
            </a:ln>
          </p:spPr>
        </p:pic>
        <p:pic>
          <p:nvPicPr>
            <p:cNvPr id="190" name="Google Shape;190;p8"/>
            <p:cNvPicPr preferRelativeResize="0"/>
            <p:nvPr/>
          </p:nvPicPr>
          <p:blipFill rotWithShape="1">
            <a:blip r:embed="rId6">
              <a:alphaModFix/>
            </a:blip>
            <a:srcRect b="0" l="0" r="0" t="0"/>
            <a:stretch/>
          </p:blipFill>
          <p:spPr>
            <a:xfrm>
              <a:off x="2424213" y="6119019"/>
              <a:ext cx="2133601" cy="466725"/>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2012-02-28T18:47:49Z</dcterms:created>
  <dc:creator>Windows User</dc:creator>
</cp:coreProperties>
</file>