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66" r:id="rId2"/>
    <p:sldId id="7448" r:id="rId3"/>
    <p:sldId id="2788" r:id="rId4"/>
    <p:sldId id="7442" r:id="rId5"/>
    <p:sldId id="7449" r:id="rId6"/>
    <p:sldId id="7467" r:id="rId7"/>
    <p:sldId id="7456" r:id="rId8"/>
    <p:sldId id="7459" r:id="rId9"/>
    <p:sldId id="2850" r:id="rId10"/>
    <p:sldId id="7447" r:id="rId11"/>
    <p:sldId id="7452" r:id="rId12"/>
    <p:sldId id="7453" r:id="rId13"/>
    <p:sldId id="7454" r:id="rId14"/>
    <p:sldId id="7455" r:id="rId15"/>
    <p:sldId id="7466" r:id="rId16"/>
    <p:sldId id="7461" r:id="rId17"/>
    <p:sldId id="7460" r:id="rId18"/>
    <p:sldId id="7462" r:id="rId19"/>
    <p:sldId id="7464" r:id="rId20"/>
    <p:sldId id="7465" r:id="rId2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3565A"/>
    <a:srgbClr val="E5F4FF"/>
    <a:srgbClr val="D4E1CE"/>
    <a:srgbClr val="E8308C"/>
    <a:srgbClr val="E1F8FF"/>
    <a:srgbClr val="92D050"/>
    <a:srgbClr val="69B341"/>
    <a:srgbClr val="5FAE63"/>
    <a:srgbClr val="01B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6197"/>
  </p:normalViewPr>
  <p:slideViewPr>
    <p:cSldViewPr snapToGrid="0" snapToObjects="1">
      <p:cViewPr varScale="1">
        <p:scale>
          <a:sx n="91" d="100"/>
          <a:sy n="91" d="100"/>
        </p:scale>
        <p:origin x="22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8674149077_tp_box_2" providerId="OAuth2" clId="{4AEDA2BE-ABEC-EC4F-8140-614C426F80AB}"/>
    <pc:docChg chg="undo custSel modSld">
      <pc:chgData name="" userId="8674149077_tp_box_2" providerId="OAuth2" clId="{4AEDA2BE-ABEC-EC4F-8140-614C426F80AB}" dt="2023-09-14T16:15:56.675" v="72" actId="20577"/>
      <pc:docMkLst>
        <pc:docMk/>
      </pc:docMkLst>
      <pc:sldChg chg="modSp mod">
        <pc:chgData name="" userId="8674149077_tp_box_2" providerId="OAuth2" clId="{4AEDA2BE-ABEC-EC4F-8140-614C426F80AB}" dt="2023-09-14T16:15:29.578" v="39" actId="207"/>
        <pc:sldMkLst>
          <pc:docMk/>
          <pc:sldMk cId="1634769881" sldId="7456"/>
        </pc:sldMkLst>
        <pc:spChg chg="mod">
          <ac:chgData name="" userId="8674149077_tp_box_2" providerId="OAuth2" clId="{4AEDA2BE-ABEC-EC4F-8140-614C426F80AB}" dt="2023-09-14T16:15:29.578" v="39" actId="207"/>
          <ac:spMkLst>
            <pc:docMk/>
            <pc:sldMk cId="1634769881" sldId="7456"/>
            <ac:spMk id="3" creationId="{7E0E2B9C-2C9F-7753-EBEC-C5B17F602B95}"/>
          </ac:spMkLst>
        </pc:spChg>
      </pc:sldChg>
      <pc:sldChg chg="modSp mod">
        <pc:chgData name="" userId="8674149077_tp_box_2" providerId="OAuth2" clId="{4AEDA2BE-ABEC-EC4F-8140-614C426F80AB}" dt="2023-09-14T16:15:56.675" v="72" actId="20577"/>
        <pc:sldMkLst>
          <pc:docMk/>
          <pc:sldMk cId="2249840645" sldId="7462"/>
        </pc:sldMkLst>
        <pc:spChg chg="mod">
          <ac:chgData name="" userId="8674149077_tp_box_2" providerId="OAuth2" clId="{4AEDA2BE-ABEC-EC4F-8140-614C426F80AB}" dt="2023-09-14T16:15:56.675" v="72" actId="20577"/>
          <ac:spMkLst>
            <pc:docMk/>
            <pc:sldMk cId="2249840645" sldId="7462"/>
            <ac:spMk id="3" creationId="{6B97BC38-0E25-EB55-E926-89B908874D2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2C95C-8271-F748-A1A1-B29C9ECD134F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FD8A9F66-633A-9B4B-85CA-B7935A2A3BD7}">
      <dgm:prSet phldrT="[Text]"/>
      <dgm:spPr/>
      <dgm:t>
        <a:bodyPr/>
        <a:lstStyle/>
        <a:p>
          <a:r>
            <a:rPr lang="en-US" dirty="0"/>
            <a:t>Site Visit</a:t>
          </a:r>
        </a:p>
      </dgm:t>
    </dgm:pt>
    <dgm:pt modelId="{23C9A356-A745-444B-AF80-10D46E19108C}" type="parTrans" cxnId="{1E910AFD-15F6-4E4A-A5A0-51D7622AD4B7}">
      <dgm:prSet/>
      <dgm:spPr/>
      <dgm:t>
        <a:bodyPr/>
        <a:lstStyle/>
        <a:p>
          <a:endParaRPr lang="en-US"/>
        </a:p>
      </dgm:t>
    </dgm:pt>
    <dgm:pt modelId="{17E175E9-1691-0547-8360-7F06C2AA37C4}" type="sibTrans" cxnId="{1E910AFD-15F6-4E4A-A5A0-51D7622AD4B7}">
      <dgm:prSet/>
      <dgm:spPr/>
      <dgm:t>
        <a:bodyPr/>
        <a:lstStyle/>
        <a:p>
          <a:endParaRPr lang="en-US"/>
        </a:p>
      </dgm:t>
    </dgm:pt>
    <dgm:pt modelId="{7C5921FE-711B-8041-9301-519193496A56}">
      <dgm:prSet phldrT="[Text]"/>
      <dgm:spPr/>
      <dgm:t>
        <a:bodyPr/>
        <a:lstStyle/>
        <a:p>
          <a:r>
            <a:rPr lang="en-US" dirty="0"/>
            <a:t>Preliminary Site Plan / Sizing Report</a:t>
          </a:r>
        </a:p>
      </dgm:t>
    </dgm:pt>
    <dgm:pt modelId="{D718D8BB-FED4-3F40-9CCC-88DA91F6C748}" type="parTrans" cxnId="{179BFE6A-A59A-2E4B-BD8C-A6E9F27A0C18}">
      <dgm:prSet/>
      <dgm:spPr/>
      <dgm:t>
        <a:bodyPr/>
        <a:lstStyle/>
        <a:p>
          <a:endParaRPr lang="en-US"/>
        </a:p>
      </dgm:t>
    </dgm:pt>
    <dgm:pt modelId="{FFD95DE7-105A-9147-BE22-19A37EA391C5}" type="sibTrans" cxnId="{179BFE6A-A59A-2E4B-BD8C-A6E9F27A0C18}">
      <dgm:prSet/>
      <dgm:spPr/>
      <dgm:t>
        <a:bodyPr/>
        <a:lstStyle/>
        <a:p>
          <a:endParaRPr lang="en-US"/>
        </a:p>
      </dgm:t>
    </dgm:pt>
    <dgm:pt modelId="{61514E37-262B-3543-B5CD-EB1A97412BF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Iteration with Facility Staff</a:t>
          </a:r>
        </a:p>
      </dgm:t>
    </dgm:pt>
    <dgm:pt modelId="{ED99EC7B-E07A-4540-9936-74E050803DDE}" type="parTrans" cxnId="{88B56E6F-ED41-EB42-8BED-D9F409556049}">
      <dgm:prSet/>
      <dgm:spPr/>
      <dgm:t>
        <a:bodyPr/>
        <a:lstStyle/>
        <a:p>
          <a:endParaRPr lang="en-US"/>
        </a:p>
      </dgm:t>
    </dgm:pt>
    <dgm:pt modelId="{21EAC790-51F7-AB46-A276-7B4F45705955}" type="sibTrans" cxnId="{88B56E6F-ED41-EB42-8BED-D9F409556049}">
      <dgm:prSet/>
      <dgm:spPr/>
      <dgm:t>
        <a:bodyPr/>
        <a:lstStyle/>
        <a:p>
          <a:endParaRPr lang="en-US"/>
        </a:p>
      </dgm:t>
    </dgm:pt>
    <dgm:pt modelId="{52D25F18-54B1-054C-9270-CC399051CAD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Final Site Plan </a:t>
          </a:r>
        </a:p>
      </dgm:t>
    </dgm:pt>
    <dgm:pt modelId="{7B6C644B-D62E-9A48-8A8C-03A2409445FD}" type="parTrans" cxnId="{B38E20DF-E58A-704E-9AFC-8C158D1E992B}">
      <dgm:prSet/>
      <dgm:spPr/>
      <dgm:t>
        <a:bodyPr/>
        <a:lstStyle/>
        <a:p>
          <a:endParaRPr lang="en-US"/>
        </a:p>
      </dgm:t>
    </dgm:pt>
    <dgm:pt modelId="{4B73F5FD-94A6-DA40-A807-768A1517FA3D}" type="sibTrans" cxnId="{B38E20DF-E58A-704E-9AFC-8C158D1E992B}">
      <dgm:prSet/>
      <dgm:spPr/>
      <dgm:t>
        <a:bodyPr/>
        <a:lstStyle/>
        <a:p>
          <a:endParaRPr lang="en-US"/>
        </a:p>
      </dgm:t>
    </dgm:pt>
    <dgm:pt modelId="{479CE422-BB1A-1A4B-B80F-689FD0913A97}" type="pres">
      <dgm:prSet presAssocID="{A842C95C-8271-F748-A1A1-B29C9ECD134F}" presName="Name0" presStyleCnt="0">
        <dgm:presLayoutVars>
          <dgm:dir/>
          <dgm:resizeHandles val="exact"/>
        </dgm:presLayoutVars>
      </dgm:prSet>
      <dgm:spPr/>
    </dgm:pt>
    <dgm:pt modelId="{E50E8604-9565-E346-90D6-FC57D0148515}" type="pres">
      <dgm:prSet presAssocID="{FD8A9F66-633A-9B4B-85CA-B7935A2A3BD7}" presName="node" presStyleLbl="node1" presStyleIdx="0" presStyleCnt="4">
        <dgm:presLayoutVars>
          <dgm:bulletEnabled val="1"/>
        </dgm:presLayoutVars>
      </dgm:prSet>
      <dgm:spPr/>
    </dgm:pt>
    <dgm:pt modelId="{45DBDFBE-6DBA-E344-B16D-1199358AEEF1}" type="pres">
      <dgm:prSet presAssocID="{17E175E9-1691-0547-8360-7F06C2AA37C4}" presName="sibTrans" presStyleLbl="sibTrans2D1" presStyleIdx="0" presStyleCnt="3"/>
      <dgm:spPr/>
    </dgm:pt>
    <dgm:pt modelId="{DFBD9666-C5D8-FD47-842F-A0CCF1C7C0DB}" type="pres">
      <dgm:prSet presAssocID="{17E175E9-1691-0547-8360-7F06C2AA37C4}" presName="connectorText" presStyleLbl="sibTrans2D1" presStyleIdx="0" presStyleCnt="3"/>
      <dgm:spPr/>
    </dgm:pt>
    <dgm:pt modelId="{804DC72B-AA28-544F-BD23-F5FB27B0AE0B}" type="pres">
      <dgm:prSet presAssocID="{7C5921FE-711B-8041-9301-519193496A56}" presName="node" presStyleLbl="node1" presStyleIdx="1" presStyleCnt="4">
        <dgm:presLayoutVars>
          <dgm:bulletEnabled val="1"/>
        </dgm:presLayoutVars>
      </dgm:prSet>
      <dgm:spPr/>
    </dgm:pt>
    <dgm:pt modelId="{5F9944EE-FA74-DC43-A63C-4F33B59476BF}" type="pres">
      <dgm:prSet presAssocID="{FFD95DE7-105A-9147-BE22-19A37EA391C5}" presName="sibTrans" presStyleLbl="sibTrans2D1" presStyleIdx="1" presStyleCnt="3"/>
      <dgm:spPr/>
    </dgm:pt>
    <dgm:pt modelId="{EC6CE55C-898A-B242-9E5E-5CB3D90B1501}" type="pres">
      <dgm:prSet presAssocID="{FFD95DE7-105A-9147-BE22-19A37EA391C5}" presName="connectorText" presStyleLbl="sibTrans2D1" presStyleIdx="1" presStyleCnt="3"/>
      <dgm:spPr/>
    </dgm:pt>
    <dgm:pt modelId="{3C30517F-A2E4-9A42-8BBD-240B185AF87E}" type="pres">
      <dgm:prSet presAssocID="{61514E37-262B-3543-B5CD-EB1A97412BF5}" presName="node" presStyleLbl="node1" presStyleIdx="2" presStyleCnt="4">
        <dgm:presLayoutVars>
          <dgm:bulletEnabled val="1"/>
        </dgm:presLayoutVars>
      </dgm:prSet>
      <dgm:spPr/>
    </dgm:pt>
    <dgm:pt modelId="{29D15D32-140D-374A-BDDD-D8B529DCC593}" type="pres">
      <dgm:prSet presAssocID="{21EAC790-51F7-AB46-A276-7B4F45705955}" presName="sibTrans" presStyleLbl="sibTrans2D1" presStyleIdx="2" presStyleCnt="3"/>
      <dgm:spPr/>
    </dgm:pt>
    <dgm:pt modelId="{3CC14312-897E-2D4A-9E11-D2AF34820211}" type="pres">
      <dgm:prSet presAssocID="{21EAC790-51F7-AB46-A276-7B4F45705955}" presName="connectorText" presStyleLbl="sibTrans2D1" presStyleIdx="2" presStyleCnt="3"/>
      <dgm:spPr/>
    </dgm:pt>
    <dgm:pt modelId="{B2887C2F-C268-9A49-BAD2-813194F9C21D}" type="pres">
      <dgm:prSet presAssocID="{52D25F18-54B1-054C-9270-CC399051CADE}" presName="node" presStyleLbl="node1" presStyleIdx="3" presStyleCnt="4">
        <dgm:presLayoutVars>
          <dgm:bulletEnabled val="1"/>
        </dgm:presLayoutVars>
      </dgm:prSet>
      <dgm:spPr/>
    </dgm:pt>
  </dgm:ptLst>
  <dgm:cxnLst>
    <dgm:cxn modelId="{639E9429-1281-984D-A0AE-B606E48B04F5}" type="presOf" srcId="{52D25F18-54B1-054C-9270-CC399051CADE}" destId="{B2887C2F-C268-9A49-BAD2-813194F9C21D}" srcOrd="0" destOrd="0" presId="urn:microsoft.com/office/officeart/2005/8/layout/process1"/>
    <dgm:cxn modelId="{898E4944-1278-A147-B9D5-A4A9278CE08F}" type="presOf" srcId="{FD8A9F66-633A-9B4B-85CA-B7935A2A3BD7}" destId="{E50E8604-9565-E346-90D6-FC57D0148515}" srcOrd="0" destOrd="0" presId="urn:microsoft.com/office/officeart/2005/8/layout/process1"/>
    <dgm:cxn modelId="{8CCFE455-21F3-8446-B2B7-4A74016FC485}" type="presOf" srcId="{21EAC790-51F7-AB46-A276-7B4F45705955}" destId="{29D15D32-140D-374A-BDDD-D8B529DCC593}" srcOrd="0" destOrd="0" presId="urn:microsoft.com/office/officeart/2005/8/layout/process1"/>
    <dgm:cxn modelId="{179BFE6A-A59A-2E4B-BD8C-A6E9F27A0C18}" srcId="{A842C95C-8271-F748-A1A1-B29C9ECD134F}" destId="{7C5921FE-711B-8041-9301-519193496A56}" srcOrd="1" destOrd="0" parTransId="{D718D8BB-FED4-3F40-9CCC-88DA91F6C748}" sibTransId="{FFD95DE7-105A-9147-BE22-19A37EA391C5}"/>
    <dgm:cxn modelId="{88B56E6F-ED41-EB42-8BED-D9F409556049}" srcId="{A842C95C-8271-F748-A1A1-B29C9ECD134F}" destId="{61514E37-262B-3543-B5CD-EB1A97412BF5}" srcOrd="2" destOrd="0" parTransId="{ED99EC7B-E07A-4540-9936-74E050803DDE}" sibTransId="{21EAC790-51F7-AB46-A276-7B4F45705955}"/>
    <dgm:cxn modelId="{072C3473-86D5-F84C-B943-CBDA5B81C208}" type="presOf" srcId="{61514E37-262B-3543-B5CD-EB1A97412BF5}" destId="{3C30517F-A2E4-9A42-8BBD-240B185AF87E}" srcOrd="0" destOrd="0" presId="urn:microsoft.com/office/officeart/2005/8/layout/process1"/>
    <dgm:cxn modelId="{A73BBD98-F49B-F34A-99E2-6D3AB35C7B32}" type="presOf" srcId="{21EAC790-51F7-AB46-A276-7B4F45705955}" destId="{3CC14312-897E-2D4A-9E11-D2AF34820211}" srcOrd="1" destOrd="0" presId="urn:microsoft.com/office/officeart/2005/8/layout/process1"/>
    <dgm:cxn modelId="{FDB63DAE-6204-FB4F-812A-92C0E2A9A7EB}" type="presOf" srcId="{7C5921FE-711B-8041-9301-519193496A56}" destId="{804DC72B-AA28-544F-BD23-F5FB27B0AE0B}" srcOrd="0" destOrd="0" presId="urn:microsoft.com/office/officeart/2005/8/layout/process1"/>
    <dgm:cxn modelId="{8F29B7CC-29E3-DC46-B320-0C3FD6679C5B}" type="presOf" srcId="{FFD95DE7-105A-9147-BE22-19A37EA391C5}" destId="{5F9944EE-FA74-DC43-A63C-4F33B59476BF}" srcOrd="0" destOrd="0" presId="urn:microsoft.com/office/officeart/2005/8/layout/process1"/>
    <dgm:cxn modelId="{10A0FCCD-886C-C54B-94CA-109A490BC95A}" type="presOf" srcId="{17E175E9-1691-0547-8360-7F06C2AA37C4}" destId="{DFBD9666-C5D8-FD47-842F-A0CCF1C7C0DB}" srcOrd="1" destOrd="0" presId="urn:microsoft.com/office/officeart/2005/8/layout/process1"/>
    <dgm:cxn modelId="{46A96AD0-CAC9-BA4F-B97F-2D3AA64E1973}" type="presOf" srcId="{A842C95C-8271-F748-A1A1-B29C9ECD134F}" destId="{479CE422-BB1A-1A4B-B80F-689FD0913A97}" srcOrd="0" destOrd="0" presId="urn:microsoft.com/office/officeart/2005/8/layout/process1"/>
    <dgm:cxn modelId="{F1DDEDDA-C282-6D45-8DA4-D5BA6685CCC9}" type="presOf" srcId="{17E175E9-1691-0547-8360-7F06C2AA37C4}" destId="{45DBDFBE-6DBA-E344-B16D-1199358AEEF1}" srcOrd="0" destOrd="0" presId="urn:microsoft.com/office/officeart/2005/8/layout/process1"/>
    <dgm:cxn modelId="{B38E20DF-E58A-704E-9AFC-8C158D1E992B}" srcId="{A842C95C-8271-F748-A1A1-B29C9ECD134F}" destId="{52D25F18-54B1-054C-9270-CC399051CADE}" srcOrd="3" destOrd="0" parTransId="{7B6C644B-D62E-9A48-8A8C-03A2409445FD}" sibTransId="{4B73F5FD-94A6-DA40-A807-768A1517FA3D}"/>
    <dgm:cxn modelId="{7F570EF2-7283-0843-9048-15E06532BBF1}" type="presOf" srcId="{FFD95DE7-105A-9147-BE22-19A37EA391C5}" destId="{EC6CE55C-898A-B242-9E5E-5CB3D90B1501}" srcOrd="1" destOrd="0" presId="urn:microsoft.com/office/officeart/2005/8/layout/process1"/>
    <dgm:cxn modelId="{1E910AFD-15F6-4E4A-A5A0-51D7622AD4B7}" srcId="{A842C95C-8271-F748-A1A1-B29C9ECD134F}" destId="{FD8A9F66-633A-9B4B-85CA-B7935A2A3BD7}" srcOrd="0" destOrd="0" parTransId="{23C9A356-A745-444B-AF80-10D46E19108C}" sibTransId="{17E175E9-1691-0547-8360-7F06C2AA37C4}"/>
    <dgm:cxn modelId="{F3B19114-B9CE-3345-8D4B-C1BA77AA0961}" type="presParOf" srcId="{479CE422-BB1A-1A4B-B80F-689FD0913A97}" destId="{E50E8604-9565-E346-90D6-FC57D0148515}" srcOrd="0" destOrd="0" presId="urn:microsoft.com/office/officeart/2005/8/layout/process1"/>
    <dgm:cxn modelId="{4D253360-6012-4946-80C7-0AD6617B6319}" type="presParOf" srcId="{479CE422-BB1A-1A4B-B80F-689FD0913A97}" destId="{45DBDFBE-6DBA-E344-B16D-1199358AEEF1}" srcOrd="1" destOrd="0" presId="urn:microsoft.com/office/officeart/2005/8/layout/process1"/>
    <dgm:cxn modelId="{E44058D0-FEC0-D847-8ADD-1DF26E9C2817}" type="presParOf" srcId="{45DBDFBE-6DBA-E344-B16D-1199358AEEF1}" destId="{DFBD9666-C5D8-FD47-842F-A0CCF1C7C0DB}" srcOrd="0" destOrd="0" presId="urn:microsoft.com/office/officeart/2005/8/layout/process1"/>
    <dgm:cxn modelId="{42BD722C-FDE5-434F-A890-38E41F13D71F}" type="presParOf" srcId="{479CE422-BB1A-1A4B-B80F-689FD0913A97}" destId="{804DC72B-AA28-544F-BD23-F5FB27B0AE0B}" srcOrd="2" destOrd="0" presId="urn:microsoft.com/office/officeart/2005/8/layout/process1"/>
    <dgm:cxn modelId="{8C014F79-145A-3B4B-B957-C9F9F0AE5549}" type="presParOf" srcId="{479CE422-BB1A-1A4B-B80F-689FD0913A97}" destId="{5F9944EE-FA74-DC43-A63C-4F33B59476BF}" srcOrd="3" destOrd="0" presId="urn:microsoft.com/office/officeart/2005/8/layout/process1"/>
    <dgm:cxn modelId="{F73760E3-DF1B-C847-A5BF-5EE9618AEB9E}" type="presParOf" srcId="{5F9944EE-FA74-DC43-A63C-4F33B59476BF}" destId="{EC6CE55C-898A-B242-9E5E-5CB3D90B1501}" srcOrd="0" destOrd="0" presId="urn:microsoft.com/office/officeart/2005/8/layout/process1"/>
    <dgm:cxn modelId="{C3FC5011-BEDF-9448-A1D5-6E2976FDB4BD}" type="presParOf" srcId="{479CE422-BB1A-1A4B-B80F-689FD0913A97}" destId="{3C30517F-A2E4-9A42-8BBD-240B185AF87E}" srcOrd="4" destOrd="0" presId="urn:microsoft.com/office/officeart/2005/8/layout/process1"/>
    <dgm:cxn modelId="{F9812E34-D49C-7D4E-82F8-B630F99158A8}" type="presParOf" srcId="{479CE422-BB1A-1A4B-B80F-689FD0913A97}" destId="{29D15D32-140D-374A-BDDD-D8B529DCC593}" srcOrd="5" destOrd="0" presId="urn:microsoft.com/office/officeart/2005/8/layout/process1"/>
    <dgm:cxn modelId="{296EBABA-CA85-7D4E-847F-F5771B17A105}" type="presParOf" srcId="{29D15D32-140D-374A-BDDD-D8B529DCC593}" destId="{3CC14312-897E-2D4A-9E11-D2AF34820211}" srcOrd="0" destOrd="0" presId="urn:microsoft.com/office/officeart/2005/8/layout/process1"/>
    <dgm:cxn modelId="{A2B64C02-3386-5E48-8373-A6A07DBA40E6}" type="presParOf" srcId="{479CE422-BB1A-1A4B-B80F-689FD0913A97}" destId="{B2887C2F-C268-9A49-BAD2-813194F9C21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2C95C-8271-F748-A1A1-B29C9ECD134F}" type="doc">
      <dgm:prSet loTypeId="urn:microsoft.com/office/officeart/2005/8/layout/process1" loCatId="" qsTypeId="urn:microsoft.com/office/officeart/2005/8/quickstyle/simple1" qsCatId="simple" csTypeId="urn:microsoft.com/office/officeart/2005/8/colors/accent2_5" csCatId="accent2" phldr="1"/>
      <dgm:spPr/>
    </dgm:pt>
    <dgm:pt modelId="{FD8A9F66-633A-9B4B-85CA-B7935A2A3BD7}">
      <dgm:prSet phldrT="[Text]"/>
      <dgm:spPr>
        <a:solidFill>
          <a:schemeClr val="accent5">
            <a:lumMod val="50000"/>
          </a:schemeClr>
        </a:solidFill>
        <a:ln w="76200">
          <a:noFill/>
        </a:ln>
      </dgm:spPr>
      <dgm:t>
        <a:bodyPr/>
        <a:lstStyle/>
        <a:p>
          <a:pPr rtl="0"/>
          <a:r>
            <a:rPr lang="en-US" dirty="0"/>
            <a:t>Secure LOIs from </a:t>
          </a:r>
          <a:r>
            <a:rPr lang="en-US" dirty="0">
              <a:latin typeface="Arial"/>
            </a:rPr>
            <a:t>Customers</a:t>
          </a:r>
        </a:p>
      </dgm:t>
    </dgm:pt>
    <dgm:pt modelId="{23C9A356-A745-444B-AF80-10D46E19108C}" type="parTrans" cxnId="{1E910AFD-15F6-4E4A-A5A0-51D7622AD4B7}">
      <dgm:prSet/>
      <dgm:spPr/>
      <dgm:t>
        <a:bodyPr/>
        <a:lstStyle/>
        <a:p>
          <a:endParaRPr lang="en-US"/>
        </a:p>
      </dgm:t>
    </dgm:pt>
    <dgm:pt modelId="{17E175E9-1691-0547-8360-7F06C2AA37C4}" type="sibTrans" cxnId="{1E910AFD-15F6-4E4A-A5A0-51D7622AD4B7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3FCA2FD-6A95-324D-8FA7-12604908999F}">
      <dgm:prSet phldrT="[Text]"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Run Competitive Solicitation For Equipment &amp; Installation</a:t>
          </a:r>
          <a:r>
            <a:rPr lang="en-US" dirty="0">
              <a:latin typeface="Arial"/>
            </a:rPr>
            <a:t> </a:t>
          </a:r>
          <a:endParaRPr lang="en-US" dirty="0"/>
        </a:p>
      </dgm:t>
    </dgm:pt>
    <dgm:pt modelId="{14D61756-CA47-D944-8798-3F79C3B1CFE0}" type="parTrans" cxnId="{440626B2-6EAE-CF4C-AD6B-810BC767A1E6}">
      <dgm:prSet/>
      <dgm:spPr/>
      <dgm:t>
        <a:bodyPr/>
        <a:lstStyle/>
        <a:p>
          <a:endParaRPr lang="en-US"/>
        </a:p>
      </dgm:t>
    </dgm:pt>
    <dgm:pt modelId="{B4A38C95-6872-7340-968C-6B69B8151271}" type="sibTrans" cxnId="{440626B2-6EAE-CF4C-AD6B-810BC767A1E6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423CAB24-1300-BC47-AA74-DC29681BD09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Install and Maintain Systems</a:t>
          </a:r>
        </a:p>
      </dgm:t>
    </dgm:pt>
    <dgm:pt modelId="{7FAB6B1B-F00A-484C-857F-01DAE1478363}" type="parTrans" cxnId="{960EDF2D-5E81-0748-84C3-BE18C4B0DB58}">
      <dgm:prSet/>
      <dgm:spPr/>
      <dgm:t>
        <a:bodyPr/>
        <a:lstStyle/>
        <a:p>
          <a:endParaRPr lang="en-US"/>
        </a:p>
      </dgm:t>
    </dgm:pt>
    <dgm:pt modelId="{CDC234AB-7391-224D-9F1A-58C100C2672F}" type="sibTrans" cxnId="{960EDF2D-5E81-0748-84C3-BE18C4B0DB58}">
      <dgm:prSet/>
      <dgm:spPr/>
      <dgm:t>
        <a:bodyPr/>
        <a:lstStyle/>
        <a:p>
          <a:endParaRPr lang="en-US"/>
        </a:p>
      </dgm:t>
    </dgm:pt>
    <dgm:pt modelId="{53F11830-E520-4677-9D98-FB3BE261BA49}">
      <dgm:prSet phldr="0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latin typeface="Arial"/>
            </a:rPr>
            <a:t>Aggregate</a:t>
          </a:r>
          <a:r>
            <a:rPr lang="en-US" dirty="0"/>
            <a:t> Final Plans from Multiple Sites</a:t>
          </a:r>
        </a:p>
      </dgm:t>
    </dgm:pt>
    <dgm:pt modelId="{5D90E06A-E814-4D89-A340-19CEF09F95D4}" type="parTrans" cxnId="{C335354E-CABA-4BBD-862C-6DDF6DD33673}">
      <dgm:prSet/>
      <dgm:spPr/>
      <dgm:t>
        <a:bodyPr/>
        <a:lstStyle/>
        <a:p>
          <a:endParaRPr lang="en-US"/>
        </a:p>
      </dgm:t>
    </dgm:pt>
    <dgm:pt modelId="{207E388A-F094-42E3-B8BF-477C67D24DA0}" type="sibTrans" cxnId="{C335354E-CABA-4BBD-862C-6DDF6DD33673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479CE422-BB1A-1A4B-B80F-689FD0913A97}" type="pres">
      <dgm:prSet presAssocID="{A842C95C-8271-F748-A1A1-B29C9ECD134F}" presName="Name0" presStyleCnt="0">
        <dgm:presLayoutVars>
          <dgm:dir/>
          <dgm:resizeHandles val="exact"/>
        </dgm:presLayoutVars>
      </dgm:prSet>
      <dgm:spPr/>
    </dgm:pt>
    <dgm:pt modelId="{E50E8604-9565-E346-90D6-FC57D0148515}" type="pres">
      <dgm:prSet presAssocID="{FD8A9F66-633A-9B4B-85CA-B7935A2A3BD7}" presName="node" presStyleLbl="node1" presStyleIdx="0" presStyleCnt="4">
        <dgm:presLayoutVars>
          <dgm:bulletEnabled val="1"/>
        </dgm:presLayoutVars>
      </dgm:prSet>
      <dgm:spPr/>
    </dgm:pt>
    <dgm:pt modelId="{4EC7735B-0970-324E-A4E4-93C72B2E05DD}" type="pres">
      <dgm:prSet presAssocID="{17E175E9-1691-0547-8360-7F06C2AA37C4}" presName="sibTrans" presStyleLbl="sibTrans2D1" presStyleIdx="0" presStyleCnt="3"/>
      <dgm:spPr/>
    </dgm:pt>
    <dgm:pt modelId="{0160ACF5-6466-F446-BE5D-C4D0050B42E1}" type="pres">
      <dgm:prSet presAssocID="{17E175E9-1691-0547-8360-7F06C2AA37C4}" presName="connectorText" presStyleLbl="sibTrans2D1" presStyleIdx="0" presStyleCnt="3"/>
      <dgm:spPr/>
    </dgm:pt>
    <dgm:pt modelId="{C7CFC650-B317-479B-B431-4F2F64B08AF3}" type="pres">
      <dgm:prSet presAssocID="{53F11830-E520-4677-9D98-FB3BE261BA49}" presName="node" presStyleLbl="node1" presStyleIdx="1" presStyleCnt="4">
        <dgm:presLayoutVars>
          <dgm:bulletEnabled val="1"/>
        </dgm:presLayoutVars>
      </dgm:prSet>
      <dgm:spPr/>
    </dgm:pt>
    <dgm:pt modelId="{9DA2E8E0-82AF-49F7-A768-F16F3539EAF9}" type="pres">
      <dgm:prSet presAssocID="{207E388A-F094-42E3-B8BF-477C67D24DA0}" presName="sibTrans" presStyleLbl="sibTrans2D1" presStyleIdx="1" presStyleCnt="3"/>
      <dgm:spPr/>
    </dgm:pt>
    <dgm:pt modelId="{DBED8C13-C92D-4736-838F-16E9EBF43C90}" type="pres">
      <dgm:prSet presAssocID="{207E388A-F094-42E3-B8BF-477C67D24DA0}" presName="connectorText" presStyleLbl="sibTrans2D1" presStyleIdx="1" presStyleCnt="3"/>
      <dgm:spPr/>
    </dgm:pt>
    <dgm:pt modelId="{D393F704-B93B-6E4A-A14D-44086D09295D}" type="pres">
      <dgm:prSet presAssocID="{53FCA2FD-6A95-324D-8FA7-12604908999F}" presName="node" presStyleLbl="node1" presStyleIdx="2" presStyleCnt="4">
        <dgm:presLayoutVars>
          <dgm:bulletEnabled val="1"/>
        </dgm:presLayoutVars>
      </dgm:prSet>
      <dgm:spPr/>
    </dgm:pt>
    <dgm:pt modelId="{9DC68F9D-F228-2D4A-9DFB-F80DE9A5FC67}" type="pres">
      <dgm:prSet presAssocID="{B4A38C95-6872-7340-968C-6B69B8151271}" presName="sibTrans" presStyleLbl="sibTrans2D1" presStyleIdx="2" presStyleCnt="3"/>
      <dgm:spPr/>
    </dgm:pt>
    <dgm:pt modelId="{D179DAED-CB2A-BD49-A02C-AE9BA6855538}" type="pres">
      <dgm:prSet presAssocID="{B4A38C95-6872-7340-968C-6B69B8151271}" presName="connectorText" presStyleLbl="sibTrans2D1" presStyleIdx="2" presStyleCnt="3"/>
      <dgm:spPr/>
    </dgm:pt>
    <dgm:pt modelId="{844154C1-22AE-264A-8ECE-E896F4533445}" type="pres">
      <dgm:prSet presAssocID="{423CAB24-1300-BC47-AA74-DC29681BD090}" presName="node" presStyleLbl="node1" presStyleIdx="3" presStyleCnt="4">
        <dgm:presLayoutVars>
          <dgm:bulletEnabled val="1"/>
        </dgm:presLayoutVars>
      </dgm:prSet>
      <dgm:spPr/>
    </dgm:pt>
  </dgm:ptLst>
  <dgm:cxnLst>
    <dgm:cxn modelId="{B5C22C07-903D-4530-8C16-0B83DF7CD4E4}" type="presOf" srcId="{17E175E9-1691-0547-8360-7F06C2AA37C4}" destId="{0160ACF5-6466-F446-BE5D-C4D0050B42E1}" srcOrd="1" destOrd="0" presId="urn:microsoft.com/office/officeart/2005/8/layout/process1"/>
    <dgm:cxn modelId="{B2E43D0F-8D69-4AC0-9B80-CC6F8DBB0641}" type="presOf" srcId="{B4A38C95-6872-7340-968C-6B69B8151271}" destId="{D179DAED-CB2A-BD49-A02C-AE9BA6855538}" srcOrd="1" destOrd="0" presId="urn:microsoft.com/office/officeart/2005/8/layout/process1"/>
    <dgm:cxn modelId="{5BC5E22A-B2CD-4EFF-90EC-C4694FE85D8F}" type="presOf" srcId="{207E388A-F094-42E3-B8BF-477C67D24DA0}" destId="{DBED8C13-C92D-4736-838F-16E9EBF43C90}" srcOrd="1" destOrd="0" presId="urn:microsoft.com/office/officeart/2005/8/layout/process1"/>
    <dgm:cxn modelId="{960EDF2D-5E81-0748-84C3-BE18C4B0DB58}" srcId="{A842C95C-8271-F748-A1A1-B29C9ECD134F}" destId="{423CAB24-1300-BC47-AA74-DC29681BD090}" srcOrd="3" destOrd="0" parTransId="{7FAB6B1B-F00A-484C-857F-01DAE1478363}" sibTransId="{CDC234AB-7391-224D-9F1A-58C100C2672F}"/>
    <dgm:cxn modelId="{C335354E-CABA-4BBD-862C-6DDF6DD33673}" srcId="{A842C95C-8271-F748-A1A1-B29C9ECD134F}" destId="{53F11830-E520-4677-9D98-FB3BE261BA49}" srcOrd="1" destOrd="0" parTransId="{5D90E06A-E814-4D89-A340-19CEF09F95D4}" sibTransId="{207E388A-F094-42E3-B8BF-477C67D24DA0}"/>
    <dgm:cxn modelId="{0139DB77-0117-4A04-A337-E6A3B7D2BEB8}" type="presOf" srcId="{FD8A9F66-633A-9B4B-85CA-B7935A2A3BD7}" destId="{E50E8604-9565-E346-90D6-FC57D0148515}" srcOrd="0" destOrd="0" presId="urn:microsoft.com/office/officeart/2005/8/layout/process1"/>
    <dgm:cxn modelId="{6CFF5B8D-E7F2-4EF3-BB7D-13FD077944EA}" type="presOf" srcId="{53F11830-E520-4677-9D98-FB3BE261BA49}" destId="{C7CFC650-B317-479B-B431-4F2F64B08AF3}" srcOrd="0" destOrd="0" presId="urn:microsoft.com/office/officeart/2005/8/layout/process1"/>
    <dgm:cxn modelId="{41EE869B-77F3-444C-A13E-B44E8A30C80A}" type="presOf" srcId="{207E388A-F094-42E3-B8BF-477C67D24DA0}" destId="{9DA2E8E0-82AF-49F7-A768-F16F3539EAF9}" srcOrd="0" destOrd="0" presId="urn:microsoft.com/office/officeart/2005/8/layout/process1"/>
    <dgm:cxn modelId="{13F59EB1-12AD-448B-8C9E-BCA4938D0052}" type="presOf" srcId="{423CAB24-1300-BC47-AA74-DC29681BD090}" destId="{844154C1-22AE-264A-8ECE-E896F4533445}" srcOrd="0" destOrd="0" presId="urn:microsoft.com/office/officeart/2005/8/layout/process1"/>
    <dgm:cxn modelId="{440626B2-6EAE-CF4C-AD6B-810BC767A1E6}" srcId="{A842C95C-8271-F748-A1A1-B29C9ECD134F}" destId="{53FCA2FD-6A95-324D-8FA7-12604908999F}" srcOrd="2" destOrd="0" parTransId="{14D61756-CA47-D944-8798-3F79C3B1CFE0}" sibTransId="{B4A38C95-6872-7340-968C-6B69B8151271}"/>
    <dgm:cxn modelId="{46A96AD0-CAC9-BA4F-B97F-2D3AA64E1973}" type="presOf" srcId="{A842C95C-8271-F748-A1A1-B29C9ECD134F}" destId="{479CE422-BB1A-1A4B-B80F-689FD0913A97}" srcOrd="0" destOrd="0" presId="urn:microsoft.com/office/officeart/2005/8/layout/process1"/>
    <dgm:cxn modelId="{FEDA7AD0-301D-40FB-A560-01A7FF861C96}" type="presOf" srcId="{17E175E9-1691-0547-8360-7F06C2AA37C4}" destId="{4EC7735B-0970-324E-A4E4-93C72B2E05DD}" srcOrd="0" destOrd="0" presId="urn:microsoft.com/office/officeart/2005/8/layout/process1"/>
    <dgm:cxn modelId="{7D904FD9-DECB-4037-9F55-C3B1CBF37F4B}" type="presOf" srcId="{B4A38C95-6872-7340-968C-6B69B8151271}" destId="{9DC68F9D-F228-2D4A-9DFB-F80DE9A5FC67}" srcOrd="0" destOrd="0" presId="urn:microsoft.com/office/officeart/2005/8/layout/process1"/>
    <dgm:cxn modelId="{1E910AFD-15F6-4E4A-A5A0-51D7622AD4B7}" srcId="{A842C95C-8271-F748-A1A1-B29C9ECD134F}" destId="{FD8A9F66-633A-9B4B-85CA-B7935A2A3BD7}" srcOrd="0" destOrd="0" parTransId="{23C9A356-A745-444B-AF80-10D46E19108C}" sibTransId="{17E175E9-1691-0547-8360-7F06C2AA37C4}"/>
    <dgm:cxn modelId="{40BDCDFE-65C0-45E0-A8CC-5056E35106F5}" type="presOf" srcId="{53FCA2FD-6A95-324D-8FA7-12604908999F}" destId="{D393F704-B93B-6E4A-A14D-44086D09295D}" srcOrd="0" destOrd="0" presId="urn:microsoft.com/office/officeart/2005/8/layout/process1"/>
    <dgm:cxn modelId="{E749C932-0ACA-4914-99F1-14CF1F1964CC}" type="presParOf" srcId="{479CE422-BB1A-1A4B-B80F-689FD0913A97}" destId="{E50E8604-9565-E346-90D6-FC57D0148515}" srcOrd="0" destOrd="0" presId="urn:microsoft.com/office/officeart/2005/8/layout/process1"/>
    <dgm:cxn modelId="{A902C00E-28C1-4250-9134-AEF0EBDD2DBB}" type="presParOf" srcId="{479CE422-BB1A-1A4B-B80F-689FD0913A97}" destId="{4EC7735B-0970-324E-A4E4-93C72B2E05DD}" srcOrd="1" destOrd="0" presId="urn:microsoft.com/office/officeart/2005/8/layout/process1"/>
    <dgm:cxn modelId="{40300006-2E7A-41D4-B4B5-99E0AC241780}" type="presParOf" srcId="{4EC7735B-0970-324E-A4E4-93C72B2E05DD}" destId="{0160ACF5-6466-F446-BE5D-C4D0050B42E1}" srcOrd="0" destOrd="0" presId="urn:microsoft.com/office/officeart/2005/8/layout/process1"/>
    <dgm:cxn modelId="{AC53B701-1376-453D-A044-FCF5A47916F6}" type="presParOf" srcId="{479CE422-BB1A-1A4B-B80F-689FD0913A97}" destId="{C7CFC650-B317-479B-B431-4F2F64B08AF3}" srcOrd="2" destOrd="0" presId="urn:microsoft.com/office/officeart/2005/8/layout/process1"/>
    <dgm:cxn modelId="{391C765D-4873-4919-9C08-D016D034C512}" type="presParOf" srcId="{479CE422-BB1A-1A4B-B80F-689FD0913A97}" destId="{9DA2E8E0-82AF-49F7-A768-F16F3539EAF9}" srcOrd="3" destOrd="0" presId="urn:microsoft.com/office/officeart/2005/8/layout/process1"/>
    <dgm:cxn modelId="{7252B943-1C96-492C-925A-8A738DA95A7B}" type="presParOf" srcId="{9DA2E8E0-82AF-49F7-A768-F16F3539EAF9}" destId="{DBED8C13-C92D-4736-838F-16E9EBF43C90}" srcOrd="0" destOrd="0" presId="urn:microsoft.com/office/officeart/2005/8/layout/process1"/>
    <dgm:cxn modelId="{6E05E17E-E74B-436C-B77D-42159F1D2C1A}" type="presParOf" srcId="{479CE422-BB1A-1A4B-B80F-689FD0913A97}" destId="{D393F704-B93B-6E4A-A14D-44086D09295D}" srcOrd="4" destOrd="0" presId="urn:microsoft.com/office/officeart/2005/8/layout/process1"/>
    <dgm:cxn modelId="{3E3B3C61-0D8A-4399-882D-D581E7F315B1}" type="presParOf" srcId="{479CE422-BB1A-1A4B-B80F-689FD0913A97}" destId="{9DC68F9D-F228-2D4A-9DFB-F80DE9A5FC67}" srcOrd="5" destOrd="0" presId="urn:microsoft.com/office/officeart/2005/8/layout/process1"/>
    <dgm:cxn modelId="{3F2C1C8F-0B6F-47C4-832D-E35D2F8872DB}" type="presParOf" srcId="{9DC68F9D-F228-2D4A-9DFB-F80DE9A5FC67}" destId="{D179DAED-CB2A-BD49-A02C-AE9BA6855538}" srcOrd="0" destOrd="0" presId="urn:microsoft.com/office/officeart/2005/8/layout/process1"/>
    <dgm:cxn modelId="{253A49F1-795E-4949-8C4C-5E331764709D}" type="presParOf" srcId="{479CE422-BB1A-1A4B-B80F-689FD0913A97}" destId="{844154C1-22AE-264A-8ECE-E896F453344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8604-9565-E346-90D6-FC57D0148515}">
      <dsp:nvSpPr>
        <dsp:cNvPr id="0" name=""/>
        <dsp:cNvSpPr/>
      </dsp:nvSpPr>
      <dsp:spPr>
        <a:xfrm>
          <a:off x="4708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Site Visit</a:t>
          </a:r>
        </a:p>
      </dsp:txBody>
      <dsp:txXfrm>
        <a:off x="40885" y="362813"/>
        <a:ext cx="1986293" cy="1162834"/>
      </dsp:txXfrm>
    </dsp:sp>
    <dsp:sp modelId="{45DBDFBE-6DBA-E344-B16D-1199358AEEF1}">
      <dsp:nvSpPr>
        <dsp:cNvPr id="0" name=""/>
        <dsp:cNvSpPr/>
      </dsp:nvSpPr>
      <dsp:spPr>
        <a:xfrm>
          <a:off x="2269220" y="688958"/>
          <a:ext cx="436433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69220" y="791067"/>
        <a:ext cx="305503" cy="306326"/>
      </dsp:txXfrm>
    </dsp:sp>
    <dsp:sp modelId="{804DC72B-AA28-544F-BD23-F5FB27B0AE0B}">
      <dsp:nvSpPr>
        <dsp:cNvPr id="0" name=""/>
        <dsp:cNvSpPr/>
      </dsp:nvSpPr>
      <dsp:spPr>
        <a:xfrm>
          <a:off x="2886814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Preliminary Site Plan / Sizing Report</a:t>
          </a:r>
        </a:p>
      </dsp:txBody>
      <dsp:txXfrm>
        <a:off x="2922991" y="362813"/>
        <a:ext cx="1986293" cy="1162834"/>
      </dsp:txXfrm>
    </dsp:sp>
    <dsp:sp modelId="{5F9944EE-FA74-DC43-A63C-4F33B59476BF}">
      <dsp:nvSpPr>
        <dsp:cNvPr id="0" name=""/>
        <dsp:cNvSpPr/>
      </dsp:nvSpPr>
      <dsp:spPr>
        <a:xfrm>
          <a:off x="5151326" y="688958"/>
          <a:ext cx="436433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51326" y="791067"/>
        <a:ext cx="305503" cy="306326"/>
      </dsp:txXfrm>
    </dsp:sp>
    <dsp:sp modelId="{3C30517F-A2E4-9A42-8BBD-240B185AF87E}">
      <dsp:nvSpPr>
        <dsp:cNvPr id="0" name=""/>
        <dsp:cNvSpPr/>
      </dsp:nvSpPr>
      <dsp:spPr>
        <a:xfrm>
          <a:off x="5768920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Iteration with Facility Staff</a:t>
          </a:r>
        </a:p>
      </dsp:txBody>
      <dsp:txXfrm>
        <a:off x="5805097" y="362813"/>
        <a:ext cx="1986293" cy="1162834"/>
      </dsp:txXfrm>
    </dsp:sp>
    <dsp:sp modelId="{29D15D32-140D-374A-BDDD-D8B529DCC593}">
      <dsp:nvSpPr>
        <dsp:cNvPr id="0" name=""/>
        <dsp:cNvSpPr/>
      </dsp:nvSpPr>
      <dsp:spPr>
        <a:xfrm>
          <a:off x="8033432" y="688958"/>
          <a:ext cx="436433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033432" y="791067"/>
        <a:ext cx="305503" cy="306326"/>
      </dsp:txXfrm>
    </dsp:sp>
    <dsp:sp modelId="{B2887C2F-C268-9A49-BAD2-813194F9C21D}">
      <dsp:nvSpPr>
        <dsp:cNvPr id="0" name=""/>
        <dsp:cNvSpPr/>
      </dsp:nvSpPr>
      <dsp:spPr>
        <a:xfrm>
          <a:off x="8651026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Final Site Plan </a:t>
          </a:r>
        </a:p>
      </dsp:txBody>
      <dsp:txXfrm>
        <a:off x="8687203" y="362813"/>
        <a:ext cx="1986293" cy="1162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8604-9565-E346-90D6-FC57D0148515}">
      <dsp:nvSpPr>
        <dsp:cNvPr id="0" name=""/>
        <dsp:cNvSpPr/>
      </dsp:nvSpPr>
      <dsp:spPr>
        <a:xfrm>
          <a:off x="4708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Secure LOIs from </a:t>
          </a:r>
          <a:r>
            <a:rPr lang="en-US" sz="1900" kern="1200" dirty="0">
              <a:latin typeface="Arial"/>
            </a:rPr>
            <a:t>Customers</a:t>
          </a:r>
        </a:p>
      </dsp:txBody>
      <dsp:txXfrm>
        <a:off x="40885" y="362813"/>
        <a:ext cx="1986293" cy="1162834"/>
      </dsp:txXfrm>
    </dsp:sp>
    <dsp:sp modelId="{4EC7735B-0970-324E-A4E4-93C72B2E05DD}">
      <dsp:nvSpPr>
        <dsp:cNvPr id="0" name=""/>
        <dsp:cNvSpPr/>
      </dsp:nvSpPr>
      <dsp:spPr>
        <a:xfrm>
          <a:off x="2269220" y="688958"/>
          <a:ext cx="436433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269220" y="791067"/>
        <a:ext cx="305503" cy="306326"/>
      </dsp:txXfrm>
    </dsp:sp>
    <dsp:sp modelId="{C7CFC650-B317-479B-B431-4F2F64B08AF3}">
      <dsp:nvSpPr>
        <dsp:cNvPr id="0" name=""/>
        <dsp:cNvSpPr/>
      </dsp:nvSpPr>
      <dsp:spPr>
        <a:xfrm>
          <a:off x="2886814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/>
            </a:rPr>
            <a:t>Aggregate</a:t>
          </a:r>
          <a:r>
            <a:rPr lang="en-US" sz="1900" kern="1200" dirty="0"/>
            <a:t> Final Plans from Multiple Sites</a:t>
          </a:r>
        </a:p>
      </dsp:txBody>
      <dsp:txXfrm>
        <a:off x="2922991" y="362813"/>
        <a:ext cx="1986293" cy="1162834"/>
      </dsp:txXfrm>
    </dsp:sp>
    <dsp:sp modelId="{9DA2E8E0-82AF-49F7-A768-F16F3539EAF9}">
      <dsp:nvSpPr>
        <dsp:cNvPr id="0" name=""/>
        <dsp:cNvSpPr/>
      </dsp:nvSpPr>
      <dsp:spPr>
        <a:xfrm>
          <a:off x="5151326" y="688958"/>
          <a:ext cx="436433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151326" y="791067"/>
        <a:ext cx="305503" cy="306326"/>
      </dsp:txXfrm>
    </dsp:sp>
    <dsp:sp modelId="{D393F704-B93B-6E4A-A14D-44086D09295D}">
      <dsp:nvSpPr>
        <dsp:cNvPr id="0" name=""/>
        <dsp:cNvSpPr/>
      </dsp:nvSpPr>
      <dsp:spPr>
        <a:xfrm>
          <a:off x="5768920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Run Competitive Solicitation For Equipment &amp; Installation</a:t>
          </a:r>
          <a:r>
            <a:rPr lang="en-US" sz="1900" kern="1200" dirty="0">
              <a:latin typeface="Arial"/>
            </a:rPr>
            <a:t> </a:t>
          </a:r>
          <a:endParaRPr lang="en-US" sz="1900" kern="1200" dirty="0"/>
        </a:p>
      </dsp:txBody>
      <dsp:txXfrm>
        <a:off x="5805097" y="362813"/>
        <a:ext cx="1986293" cy="1162834"/>
      </dsp:txXfrm>
    </dsp:sp>
    <dsp:sp modelId="{9DC68F9D-F228-2D4A-9DFB-F80DE9A5FC67}">
      <dsp:nvSpPr>
        <dsp:cNvPr id="0" name=""/>
        <dsp:cNvSpPr/>
      </dsp:nvSpPr>
      <dsp:spPr>
        <a:xfrm>
          <a:off x="8033432" y="688958"/>
          <a:ext cx="436433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033432" y="791067"/>
        <a:ext cx="305503" cy="306326"/>
      </dsp:txXfrm>
    </dsp:sp>
    <dsp:sp modelId="{844154C1-22AE-264A-8ECE-E896F4533445}">
      <dsp:nvSpPr>
        <dsp:cNvPr id="0" name=""/>
        <dsp:cNvSpPr/>
      </dsp:nvSpPr>
      <dsp:spPr>
        <a:xfrm>
          <a:off x="8651026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Install and Maintain Systems</a:t>
          </a:r>
        </a:p>
      </dsp:txBody>
      <dsp:txXfrm>
        <a:off x="8687203" y="362813"/>
        <a:ext cx="1986293" cy="1162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B78CFC2-C9B9-654A-A167-F910C2978E67}" type="datetimeFigureOut">
              <a:rPr lang="en-US" smtClean="0"/>
              <a:pPr/>
              <a:t>9/14/23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4E4A216-3C1A-2145-BADF-9B61EEF4F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8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Script: </a:t>
            </a:r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Hi, my name is Peter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Ambiel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I am a Programs Specialist at Peninsula Clean Energy overseeing our EV charging infrastructure programs. PCE is the CCA for San Mateo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4A216-3C1A-2145-BADF-9B61EEF4F0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23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C46-9D3C-2443-9025-D211AE500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962389"/>
            <a:ext cx="7046584" cy="147171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28F32-8ECF-3648-9621-2DCCF2E88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602037"/>
            <a:ext cx="5392746" cy="117940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14" y="251929"/>
            <a:ext cx="2903689" cy="11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3E4E-07C1-8046-89CC-93AF1341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6"/>
            <a:ext cx="11427165" cy="892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71642-5A1D-6A43-B9A0-C734C9F48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562100"/>
            <a:ext cx="5616576" cy="942975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189BE-BC17-AA48-AD9E-115058F9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505075"/>
            <a:ext cx="5616575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CE850-9B94-BC41-BF2A-46D68A1AD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2100"/>
            <a:ext cx="5644545" cy="942975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36DB9-DC19-3C44-964F-70223432A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644544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0F1B0-92B0-1142-AB5D-681D9671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31756-C9D3-044E-99E5-155CF0C6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FDC46-D105-C043-B222-8987ACE5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B920D-06BD-F24A-A6D9-AA11F0A1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1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2B76-A149-3E40-B7F7-6532678E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34174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3C36C-D794-9949-A356-5C88B2749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AE93B-810B-5C4F-9E8E-FE930A69C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204946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E0161-B27E-484F-BBD5-1FD1A23F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EA57E-C31C-364E-B7BF-3C25F5B9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08709" y="6407520"/>
            <a:ext cx="1701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F7F7F"/>
                </a:solidFill>
              </a:rPr>
              <a:t>Peninsula</a:t>
            </a:r>
            <a:r>
              <a:rPr lang="en-US" sz="1100" baseline="0" dirty="0">
                <a:solidFill>
                  <a:srgbClr val="7F7F7F"/>
                </a:solidFill>
              </a:rPr>
              <a:t> Clean Energy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766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E308-3276-334D-9C64-39E25904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68162-43E4-EC4F-A780-2B4241CFF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CB439-3F9A-5040-8EDB-972FA009C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36290-54E9-AB48-97DE-7CF75345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DCC08-9D97-E645-B9E9-1CBF1191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08709" y="6407520"/>
            <a:ext cx="1701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F7F7F"/>
                </a:solidFill>
              </a:rPr>
              <a:t>Peninsula</a:t>
            </a:r>
            <a:r>
              <a:rPr lang="en-US" sz="1100" baseline="0" dirty="0">
                <a:solidFill>
                  <a:srgbClr val="7F7F7F"/>
                </a:solidFill>
              </a:rPr>
              <a:t> Clean Energy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9483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26F6-BDA6-2342-8C57-3EBFDE67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0" y="2227543"/>
            <a:ext cx="6668579" cy="1175333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F5BA8-F663-7B41-81AD-051F8E5DF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114" y="3617562"/>
            <a:ext cx="5397231" cy="76814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 </a:t>
            </a:r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8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bullets table image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7CDC-7748-CA48-9D86-BD7079624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695" y="317069"/>
            <a:ext cx="11512463" cy="93922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7C8"/>
                </a:solidFill>
              </a:defRPr>
            </a:lvl1pPr>
          </a:lstStyle>
          <a:p>
            <a:r>
              <a:rPr lang="en-US" dirty="0"/>
              <a:t>Click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E199-3850-0542-BB80-9EBD5CA291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8473" y="1609595"/>
            <a:ext cx="11455051" cy="4567369"/>
          </a:xfrm>
        </p:spPr>
        <p:txBody>
          <a:bodyPr/>
          <a:lstStyle>
            <a:lvl1pPr>
              <a:defRPr>
                <a:solidFill>
                  <a:srgbClr val="0077C8"/>
                </a:solidFill>
              </a:defRPr>
            </a:lvl1pPr>
            <a:lvl2pPr marL="685783" indent="-228594">
              <a:buSzPct val="85000"/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2pPr>
            <a:lvl3pPr marL="1142971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3pPr>
            <a:lvl4pPr marL="1600160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4pPr>
            <a:lvl5pPr marL="2057349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5pPr>
            <a:lvl6pPr marL="2285943" indent="0">
              <a:buNone/>
              <a:defRPr/>
            </a:lvl6pPr>
          </a:lstStyle>
          <a:p>
            <a:pPr lvl="0"/>
            <a:r>
              <a:rPr lang="en-US" dirty="0"/>
              <a:t>Click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2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outline format table image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7CDC-7748-CA48-9D86-BD7079624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695" y="317069"/>
            <a:ext cx="11512463" cy="93922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7C8"/>
                </a:solidFill>
              </a:defRPr>
            </a:lvl1pPr>
          </a:lstStyle>
          <a:p>
            <a:r>
              <a:rPr lang="en-US" dirty="0"/>
              <a:t>Click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E199-3850-0542-BB80-9EBD5CA291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8473" y="1609595"/>
            <a:ext cx="11455051" cy="4567369"/>
          </a:xfrm>
        </p:spPr>
        <p:txBody>
          <a:bodyPr/>
          <a:lstStyle>
            <a:lvl1pPr marL="398463" indent="-398463">
              <a:buFont typeface="+mj-lt"/>
              <a:buAutoNum type="alphaUcPeriod"/>
              <a:defRPr>
                <a:solidFill>
                  <a:srgbClr val="0077C8"/>
                </a:solidFill>
              </a:defRPr>
            </a:lvl1pPr>
            <a:lvl2pPr marL="798513" indent="-342900">
              <a:buSzPct val="85000"/>
              <a:buFont typeface="+mj-lt"/>
              <a:buAutoNum type="arabicPeriod"/>
              <a:defRPr>
                <a:solidFill>
                  <a:srgbClr val="0077C8"/>
                </a:solidFill>
              </a:defRPr>
            </a:lvl2pPr>
            <a:lvl3pPr marL="1257300" indent="-344488">
              <a:buFont typeface="+mj-lt"/>
              <a:buAutoNum type="alphaLcPeriod"/>
              <a:defRPr>
                <a:solidFill>
                  <a:srgbClr val="0077C8"/>
                </a:solidFill>
              </a:defRPr>
            </a:lvl3pPr>
            <a:lvl4pPr marL="1601788" indent="-231775">
              <a:buFont typeface="+mj-lt"/>
              <a:buAutoNum type="romanLcPeriod"/>
              <a:defRPr>
                <a:solidFill>
                  <a:srgbClr val="0077C8"/>
                </a:solidFill>
              </a:defRPr>
            </a:lvl4pPr>
            <a:lvl5pPr marL="2057349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5pPr>
            <a:lvl6pPr marL="2285943" indent="0">
              <a:buNone/>
              <a:defRPr/>
            </a:lvl6pPr>
          </a:lstStyle>
          <a:p>
            <a:pPr lvl="0"/>
            <a:r>
              <a:rPr lang="en-US" dirty="0"/>
              <a:t>Click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3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Side-by-sid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417-9668-424A-95F8-EAABFC15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5746" cy="9130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4BE4-EC68-6E4A-B280-C7069914E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562101"/>
            <a:ext cx="5638800" cy="461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C6824-D6D8-2E48-8F12-0C50FFCA9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62101"/>
            <a:ext cx="5586761" cy="461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1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7CDC-7748-CA48-9D86-BD7079624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0816"/>
            <a:ext cx="11507200" cy="90662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000">
                <a:solidFill>
                  <a:srgbClr val="0077C8"/>
                </a:solidFill>
              </a:defRPr>
            </a:lvl1pPr>
          </a:lstStyle>
          <a:p>
            <a:r>
              <a:rPr lang="en-US" dirty="0"/>
              <a:t>Click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E199-3850-0542-BB80-9EBD5CA291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99" y="1562100"/>
            <a:ext cx="11442525" cy="4614865"/>
          </a:xfrm>
        </p:spPr>
        <p:txBody>
          <a:bodyPr/>
          <a:lstStyle>
            <a:lvl1pPr>
              <a:defRPr>
                <a:solidFill>
                  <a:srgbClr val="0077C8"/>
                </a:solidFill>
              </a:defRPr>
            </a:lvl1pPr>
            <a:lvl2pPr marL="685783" indent="-228594">
              <a:buSzPct val="85000"/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2pPr>
            <a:lvl3pPr marL="1142971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3pPr>
            <a:lvl4pPr marL="1600160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4pPr>
            <a:lvl5pPr marL="2057349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5pPr>
            <a:lvl6pPr marL="2285943" indent="0">
              <a:buNone/>
              <a:defRPr/>
            </a:lvl6pPr>
          </a:lstStyle>
          <a:p>
            <a:pPr lvl="0"/>
            <a:r>
              <a:rPr lang="en-US" dirty="0"/>
              <a:t>Click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5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417-9668-424A-95F8-EAABFC15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78149"/>
            <a:ext cx="11435746" cy="874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4BE4-EC68-6E4A-B280-C7069914E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562101"/>
            <a:ext cx="5638800" cy="4614864"/>
          </a:xfrm>
        </p:spPr>
        <p:txBody>
          <a:bodyPr/>
          <a:lstStyle>
            <a:lvl2pPr marL="514350" indent="-228600">
              <a:defRPr/>
            </a:lvl2pPr>
            <a:lvl3pPr marL="744538" indent="-230188">
              <a:defRPr/>
            </a:lvl3pPr>
            <a:lvl4pPr marL="969963" indent="-227013">
              <a:defRPr/>
            </a:lvl4pPr>
            <a:lvl5pPr marL="1258888" indent="-2270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214BE4-EC68-6E4A-B280-C7069914E46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26678" y="1562101"/>
            <a:ext cx="5638800" cy="4614864"/>
          </a:xfrm>
        </p:spPr>
        <p:txBody>
          <a:bodyPr/>
          <a:lstStyle>
            <a:lvl2pPr marL="514350" indent="-228600">
              <a:defRPr/>
            </a:lvl2pPr>
            <a:lvl3pPr marL="744538" indent="-230188">
              <a:defRPr/>
            </a:lvl3pPr>
            <a:lvl4pPr marL="969963" indent="-227013">
              <a:defRPr/>
            </a:lvl4pPr>
            <a:lvl5pPr marL="1258888" indent="-2270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9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729C-883D-BC43-9A1F-0D176BBD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4774"/>
            <a:ext cx="11435746" cy="8971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6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5339"/>
            <a:ext cx="11435746" cy="874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4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26CCF-5B1E-5E43-A05E-88EE5AA6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1435746" cy="874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69BCB-7CFD-184B-A7B8-50FAA8769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763" y="1550021"/>
            <a:ext cx="11430000" cy="462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6E2CE-65CF-7E47-B83C-D5120C7A7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4EDAB-E05F-C64C-BCE0-BC53533C0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5120" y="6356349"/>
            <a:ext cx="1441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 </a:t>
            </a:r>
            <a:fld id="{E8B6C02F-EE66-41EE-8C75-52154D0802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FD4564-5154-7043-8C5D-21F8D505D286}"/>
              </a:ext>
            </a:extLst>
          </p:cNvPr>
          <p:cNvCxnSpPr/>
          <p:nvPr userDrawn="1"/>
        </p:nvCxnSpPr>
        <p:spPr>
          <a:xfrm>
            <a:off x="381000" y="1260544"/>
            <a:ext cx="11430000" cy="0"/>
          </a:xfrm>
          <a:prstGeom prst="line">
            <a:avLst/>
          </a:prstGeom>
          <a:ln w="12700" cap="rnd">
            <a:gradFill>
              <a:gsLst>
                <a:gs pos="5000">
                  <a:srgbClr val="92D050"/>
                </a:gs>
                <a:gs pos="29000">
                  <a:srgbClr val="5FAE63">
                    <a:lumMod val="82000"/>
                  </a:srgbClr>
                </a:gs>
                <a:gs pos="61000">
                  <a:srgbClr val="01B2ED"/>
                </a:gs>
                <a:gs pos="99000">
                  <a:srgbClr val="007FC7"/>
                </a:gs>
              </a:gsLst>
              <a:lin ang="48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08709" y="6407520"/>
            <a:ext cx="1701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F7F7F"/>
                </a:solidFill>
              </a:rPr>
              <a:t>Peninsula</a:t>
            </a:r>
            <a:r>
              <a:rPr lang="en-US" sz="1100" baseline="0" dirty="0">
                <a:solidFill>
                  <a:srgbClr val="7F7F7F"/>
                </a:solidFill>
              </a:rPr>
              <a:t> Clean Energy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52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5" r:id="rId4"/>
    <p:sldLayoutId id="2147483652" r:id="rId5"/>
    <p:sldLayoutId id="2147483661" r:id="rId6"/>
    <p:sldLayoutId id="2147483662" r:id="rId7"/>
    <p:sldLayoutId id="2147483654" r:id="rId8"/>
    <p:sldLayoutId id="2147483660" r:id="rId9"/>
    <p:sldLayoutId id="2147483653" r:id="rId10"/>
    <p:sldLayoutId id="2147483655" r:id="rId11"/>
    <p:sldLayoutId id="2147483664" r:id="rId12"/>
    <p:sldLayoutId id="2147483657" r:id="rId13"/>
  </p:sldLayoutIdLs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077C8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600"/>
        </a:spcBef>
        <a:buSzPct val="85000"/>
        <a:buFont typeface="Courier New" panose="02070309020205020404" pitchFamily="49" charset="0"/>
        <a:buChar char="o"/>
        <a:defRPr sz="24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600"/>
        </a:spcBef>
        <a:buSzPct val="85000"/>
        <a:buFont typeface="Courier New" panose="02070309020205020404" pitchFamily="49" charset="0"/>
        <a:buChar char="o"/>
        <a:defRPr sz="20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buSzPct val="85000"/>
        <a:buFont typeface="Courier New" panose="02070309020205020404" pitchFamily="49" charset="0"/>
        <a:buChar char="o"/>
        <a:defRPr sz="18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buSzPct val="85000"/>
        <a:buFont typeface="Courier New" panose="02070309020205020404" pitchFamily="49" charset="0"/>
        <a:buChar char="o"/>
        <a:defRPr sz="18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  <p15:guide id="2" pos="3672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792" userDrawn="1">
          <p15:clr>
            <a:srgbClr val="F26B43"/>
          </p15:clr>
        </p15:guide>
        <p15:guide id="6" orient="horz" pos="216" userDrawn="1">
          <p15:clr>
            <a:srgbClr val="F26B43"/>
          </p15:clr>
        </p15:guide>
        <p15:guide id="7" orient="horz" pos="4248" userDrawn="1">
          <p15:clr>
            <a:srgbClr val="F26B43"/>
          </p15:clr>
        </p15:guide>
        <p15:guide id="8" orient="horz" pos="4008" userDrawn="1">
          <p15:clr>
            <a:srgbClr val="F26B43"/>
          </p15:clr>
        </p15:guide>
        <p15:guide id="9" orient="horz" pos="3888" userDrawn="1">
          <p15:clr>
            <a:srgbClr val="F26B43"/>
          </p15:clr>
        </p15:guide>
        <p15:guide id="10" orient="horz" pos="984" userDrawn="1">
          <p15:clr>
            <a:srgbClr val="F26B43"/>
          </p15:clr>
        </p15:guide>
        <p15:guide id="11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f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rogramSolicitations@PeninsulaCleanEnergy.com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Solicitations@PeninsulaCleanEnergy.com" TargetMode="External"/><Relationship Id="rId2" Type="http://schemas.openxmlformats.org/officeDocument/2006/relationships/hyperlink" Target="https://www.peninsulacleanenergy.com/solicitation/solar-storage-aggregation-rfp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Facility Solar and Solar + Storage RFP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750550" y="6356350"/>
            <a:ext cx="1441450" cy="36512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 </a:t>
            </a:r>
            <a:fld id="{D10614E3-C4A9-CD4C-BADA-8679F9DB68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F21A00-A9C3-7943-8CAB-6EB44361FF7E}"/>
              </a:ext>
            </a:extLst>
          </p:cNvPr>
          <p:cNvSpPr/>
          <p:nvPr/>
        </p:nvSpPr>
        <p:spPr>
          <a:xfrm>
            <a:off x="7829551" y="1165860"/>
            <a:ext cx="4212191" cy="425196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1EA865-0C7D-7A49-AA5F-3FC8357FCB87}"/>
              </a:ext>
            </a:extLst>
          </p:cNvPr>
          <p:cNvSpPr/>
          <p:nvPr/>
        </p:nvSpPr>
        <p:spPr>
          <a:xfrm>
            <a:off x="5684221" y="4629272"/>
            <a:ext cx="2262056" cy="2262056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building, outdoor, sky&#10;&#10;Description automatically generated">
            <a:extLst>
              <a:ext uri="{FF2B5EF4-FFF2-40B4-BE49-F238E27FC236}">
                <a16:creationId xmlns:a16="http://schemas.microsoft.com/office/drawing/2014/main" id="{BB247D1B-C62B-4E90-AE56-E174A18F1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421" y="1091618"/>
            <a:ext cx="4362449" cy="4400444"/>
          </a:xfrm>
          <a:prstGeom prst="flowChartConnector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EA3B22-169A-464B-9BC6-A5251E211C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898" y="4629272"/>
            <a:ext cx="2354030" cy="2276185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F7E108-3CD1-1E2B-B2A2-287A9E250614}"/>
              </a:ext>
            </a:extLst>
          </p:cNvPr>
          <p:cNvSpPr txBox="1"/>
          <p:nvPr/>
        </p:nvSpPr>
        <p:spPr>
          <a:xfrm>
            <a:off x="532563" y="3677697"/>
            <a:ext cx="348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September 6, 2023</a:t>
            </a:r>
          </a:p>
        </p:txBody>
      </p:sp>
    </p:spTree>
    <p:extLst>
      <p:ext uri="{BB962C8B-B14F-4D97-AF65-F5344CB8AC3E}">
        <p14:creationId xmlns:p14="http://schemas.microsoft.com/office/powerpoint/2010/main" val="241371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6BAD-1862-BD43-BCEE-6D993777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D3C56-7F45-3B4B-9458-04A81D91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4DC89BDC-CCA9-0EC2-5F6E-675DB693B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7579"/>
              </p:ext>
            </p:extLst>
          </p:nvPr>
        </p:nvGraphicFramePr>
        <p:xfrm>
          <a:off x="375254" y="1336996"/>
          <a:ext cx="11222692" cy="5384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584">
                  <a:extLst>
                    <a:ext uri="{9D8B030D-6E8A-4147-A177-3AD203B41FA5}">
                      <a16:colId xmlns:a16="http://schemas.microsoft.com/office/drawing/2014/main" val="3487892358"/>
                    </a:ext>
                  </a:extLst>
                </a:gridCol>
                <a:gridCol w="4489554">
                  <a:extLst>
                    <a:ext uri="{9D8B030D-6E8A-4147-A177-3AD203B41FA5}">
                      <a16:colId xmlns:a16="http://schemas.microsoft.com/office/drawing/2014/main" val="3200463476"/>
                    </a:ext>
                  </a:extLst>
                </a:gridCol>
                <a:gridCol w="4489554">
                  <a:extLst>
                    <a:ext uri="{9D8B030D-6E8A-4147-A177-3AD203B41FA5}">
                      <a16:colId xmlns:a16="http://schemas.microsoft.com/office/drawing/2014/main" val="3311173088"/>
                    </a:ext>
                  </a:extLst>
                </a:gridCol>
              </a:tblGrid>
              <a:tr h="8334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Portfolio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Portfolio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076106"/>
                  </a:ext>
                </a:extLst>
              </a:tr>
              <a:tr h="359733">
                <a:tc>
                  <a:txBody>
                    <a:bodyPr/>
                    <a:lstStyle/>
                    <a:p>
                      <a:r>
                        <a:rPr lang="en-US" dirty="0"/>
                        <a:t># Sites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385086"/>
                  </a:ext>
                </a:extLst>
              </a:tr>
              <a:tr h="608570">
                <a:tc>
                  <a:txBody>
                    <a:bodyPr/>
                    <a:lstStyle/>
                    <a:p>
                      <a:r>
                        <a:rPr lang="en-US" dirty="0"/>
                        <a:t>Energy Rates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B1, B6, and B10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B19 and B20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7673885"/>
                  </a:ext>
                </a:extLst>
              </a:tr>
              <a:tr h="608570">
                <a:tc>
                  <a:txBody>
                    <a:bodyPr/>
                    <a:lstStyle/>
                    <a:p>
                      <a:r>
                        <a:rPr lang="en-US" dirty="0"/>
                        <a:t>Solar kW </a:t>
                      </a:r>
                      <a:br>
                        <a:rPr lang="en-US" dirty="0"/>
                      </a:br>
                      <a:r>
                        <a:rPr lang="en-US" dirty="0"/>
                        <a:t>(Carport / Rooftop / Ground Mount)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Total: </a:t>
                      </a:r>
                      <a:r>
                        <a:rPr lang="en-US" b="1" dirty="0"/>
                        <a:t>4,532</a:t>
                      </a:r>
                      <a:br>
                        <a:rPr lang="en-US" dirty="0"/>
                      </a:br>
                      <a:r>
                        <a:rPr lang="en-US" dirty="0"/>
                        <a:t>(872 / 2,883 / 777)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Total: </a:t>
                      </a:r>
                      <a:r>
                        <a:rPr lang="en-US" b="1" dirty="0"/>
                        <a:t>12,006</a:t>
                      </a:r>
                      <a:br>
                        <a:rPr lang="en-US" dirty="0"/>
                      </a:br>
                      <a:r>
                        <a:rPr lang="en-US" dirty="0"/>
                        <a:t>(926 / 10,396 / 684)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282552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r>
                        <a:rPr lang="en-US" dirty="0"/>
                        <a:t>Storage kWh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&gt;6,200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027976"/>
                  </a:ext>
                </a:extLst>
              </a:tr>
              <a:tr h="833474">
                <a:tc>
                  <a:txBody>
                    <a:bodyPr/>
                    <a:lstStyle/>
                    <a:p>
                      <a:r>
                        <a:rPr lang="en-US" dirty="0"/>
                        <a:t>Development To-Date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Customer education, site walks, solar sizing, solar drawings, customers signed Participation Agreements, financial pro </a:t>
                      </a:r>
                      <a:r>
                        <a:rPr lang="en-US" dirty="0" err="1"/>
                        <a:t>formas</a:t>
                      </a:r>
                      <a:r>
                        <a:rPr lang="en-US" dirty="0"/>
                        <a:t> presented, IX applications submitted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Customer education, site walks, solar sizing, solar designs, customers signed Participation Agreements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1960591"/>
                  </a:ext>
                </a:extLst>
              </a:tr>
              <a:tr h="833474">
                <a:tc>
                  <a:txBody>
                    <a:bodyPr/>
                    <a:lstStyle/>
                    <a:p>
                      <a:r>
                        <a:rPr lang="en-US" dirty="0"/>
                        <a:t>Ownership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PCE will own all equipment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Exploring multiple models: </a:t>
                      </a:r>
                      <a:br>
                        <a:rPr lang="en-US" dirty="0"/>
                      </a:br>
                      <a:r>
                        <a:rPr lang="en-US" dirty="0"/>
                        <a:t>PCE ownership OR third-party ownership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196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48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06E2-C618-168E-BD48-5DAC48A0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Model 1:  Portfolios A and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B061-08EB-CD1A-A77E-8ACC4D55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52" y="1328477"/>
            <a:ext cx="11455051" cy="12658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PCE contracts with EPC to procure and install equipment and provide ongoing maintenance/warranty service (either directly or via partner). PCE monetizes ITC via Direct Pay.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CB73C-9FF8-20C0-DCAD-3D1727D3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A75C6-A087-C7F6-23EC-A5DD51E9C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2504727"/>
            <a:ext cx="74422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57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06E2-C618-168E-BD48-5DAC48A0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Model 2:  Portfolio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B061-08EB-CD1A-A77E-8ACC4D55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54" y="1296482"/>
            <a:ext cx="11455051" cy="1265847"/>
          </a:xfrm>
        </p:spPr>
        <p:txBody>
          <a:bodyPr>
            <a:normAutofit/>
          </a:bodyPr>
          <a:lstStyle/>
          <a:p>
            <a:r>
              <a:rPr lang="en-US" sz="2400" dirty="0"/>
              <a:t>PCE enters into a Master PPA agreement with a Bundled PPA Provider (financier + EPC) for the aggregate portfolio.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CB73C-9FF8-20C0-DCAD-3D1727D3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C83B2-C5F2-72CF-CACF-23ACF6E1B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34" y="2403366"/>
            <a:ext cx="75692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6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937F-0F85-A706-F492-2C833790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Model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35CE-0EFE-E979-EC98-594462C7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PCE is seeking proposals from firms that fall into </a:t>
            </a:r>
            <a:r>
              <a:rPr lang="en-US" b="1" u="sng" dirty="0"/>
              <a:t>one or both</a:t>
            </a:r>
            <a:r>
              <a:rPr lang="en-US" dirty="0"/>
              <a:t> of the following categories:</a:t>
            </a:r>
          </a:p>
          <a:p>
            <a:pPr lvl="1"/>
            <a:r>
              <a:rPr lang="en-US" b="1" dirty="0"/>
              <a:t>EPC contractors </a:t>
            </a:r>
            <a:r>
              <a:rPr lang="en-US" dirty="0"/>
              <a:t>that will procure, install, commission, and maintain the systems for a specified price and do not monetize the tax benefits, which PCE does independently.  (See Model 1)</a:t>
            </a:r>
          </a:p>
          <a:p>
            <a:pPr lvl="1"/>
            <a:r>
              <a:rPr lang="en-US" b="1" dirty="0"/>
              <a:t>Bundled Master PPA providers </a:t>
            </a:r>
            <a:r>
              <a:rPr lang="en-US" dirty="0"/>
              <a:t>that will procure, install, commission, operate, and maintain the systems (via their own EPC contractor) and can provide Peninsula Clean Energy a 20-year Master PPA for all sites.</a:t>
            </a:r>
            <a:r>
              <a:rPr lang="en-US" b="1" dirty="0"/>
              <a:t>  </a:t>
            </a:r>
            <a:r>
              <a:rPr lang="en-US" dirty="0"/>
              <a:t>(See Model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535E1-5166-45C3-7F5C-440321D4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7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29E9-1D7B-CBC3-88DA-0155C61D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12543-6528-0C00-DE04-E76FABB2A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3" y="1609595"/>
            <a:ext cx="11455051" cy="511187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For all Proposers:</a:t>
            </a:r>
          </a:p>
          <a:p>
            <a:pPr lvl="1"/>
            <a:r>
              <a:rPr lang="en-US" sz="1700" dirty="0">
                <a:effectLst/>
                <a:latin typeface="ArialMT"/>
              </a:rPr>
              <a:t>A minimum of 30 fully completed and operational solar installations, of which 5 are commercial installations with a capacity of at least 100kW each </a:t>
            </a:r>
            <a:endParaRPr lang="en-US" sz="1700" dirty="0">
              <a:latin typeface="SymbolMT"/>
            </a:endParaRPr>
          </a:p>
          <a:p>
            <a:pPr lvl="1"/>
            <a:r>
              <a:rPr lang="en-US" sz="1700" dirty="0">
                <a:effectLst/>
                <a:latin typeface="ArialMT"/>
              </a:rPr>
              <a:t>A minimum of 5 rooftop, 5 carport, and 5 ground mount installations </a:t>
            </a:r>
            <a:endParaRPr lang="en-US" sz="1700" dirty="0">
              <a:latin typeface="SymbolMT"/>
            </a:endParaRPr>
          </a:p>
          <a:p>
            <a:pPr lvl="1"/>
            <a:r>
              <a:rPr lang="en-US" sz="1700" dirty="0">
                <a:effectLst/>
                <a:latin typeface="ArialMT"/>
              </a:rPr>
              <a:t>A minimum of 10 installations in PG&amp;E territory </a:t>
            </a:r>
            <a:endParaRPr lang="en-US" sz="1700" dirty="0">
              <a:effectLst/>
              <a:latin typeface="SymbolMT"/>
            </a:endParaRPr>
          </a:p>
          <a:p>
            <a:r>
              <a:rPr lang="en-US" b="1" dirty="0"/>
              <a:t>For EPC contractors:</a:t>
            </a:r>
          </a:p>
          <a:p>
            <a:pPr lvl="1"/>
            <a:r>
              <a:rPr lang="en-US" sz="1700" dirty="0">
                <a:effectLst/>
                <a:latin typeface="ArialMT"/>
              </a:rPr>
              <a:t>At least 5 years in business as a qualified contractor in California, with a C-10 contractor’s license </a:t>
            </a:r>
            <a:endParaRPr lang="en-US" sz="1700" dirty="0">
              <a:latin typeface="SymbolMT"/>
            </a:endParaRPr>
          </a:p>
          <a:p>
            <a:pPr lvl="1"/>
            <a:r>
              <a:rPr lang="en-US" sz="1700" dirty="0">
                <a:effectLst/>
                <a:latin typeface="ArialMT"/>
              </a:rPr>
              <a:t>Demonstrable experience successfully applying for and receiving approved commercial interconnections with PG&amp;E </a:t>
            </a:r>
          </a:p>
          <a:p>
            <a:pPr lvl="1"/>
            <a:r>
              <a:rPr lang="en-US" sz="1700" dirty="0">
                <a:effectLst/>
                <a:latin typeface="ArialMT"/>
              </a:rPr>
              <a:t>No outstanding demerits or citations by the California CSLB for any reason for the past 5 years or more </a:t>
            </a:r>
            <a:endParaRPr lang="en-US" sz="1700" dirty="0">
              <a:effectLst/>
              <a:latin typeface="SymbolMT"/>
            </a:endParaRPr>
          </a:p>
          <a:p>
            <a:r>
              <a:rPr lang="en-US" b="1" dirty="0"/>
              <a:t>For Master PPA Providers:</a:t>
            </a:r>
          </a:p>
          <a:p>
            <a:pPr lvl="1"/>
            <a:r>
              <a:rPr lang="en-US" sz="1700" dirty="0">
                <a:effectLst/>
                <a:latin typeface="ArialMT"/>
              </a:rPr>
              <a:t>A minimum of 5 fully completed and operational battery energy storage installations of at least 100 kW</a:t>
            </a:r>
          </a:p>
          <a:p>
            <a:pPr lvl="1"/>
            <a:r>
              <a:rPr lang="en-US" sz="1700" dirty="0">
                <a:effectLst/>
                <a:latin typeface="ArialMT"/>
              </a:rPr>
              <a:t>At least 5 years of operations in California </a:t>
            </a:r>
            <a:endParaRPr lang="en-US" sz="1700" dirty="0">
              <a:latin typeface="SymbolMT"/>
            </a:endParaRPr>
          </a:p>
          <a:p>
            <a:pPr lvl="1"/>
            <a:r>
              <a:rPr lang="en-US" sz="1700" dirty="0">
                <a:effectLst/>
                <a:latin typeface="ArialMT"/>
              </a:rPr>
              <a:t>10+ years’ experience with commercial scale projects and PPAs, with strong individual executive and project team experience </a:t>
            </a:r>
            <a:endParaRPr lang="en-US" sz="1700" dirty="0">
              <a:latin typeface="SymbolMT"/>
            </a:endParaRPr>
          </a:p>
          <a:p>
            <a:pPr lvl="1"/>
            <a:r>
              <a:rPr lang="en-US" sz="1700" dirty="0">
                <a:effectLst/>
                <a:latin typeface="ArialMT"/>
              </a:rPr>
              <a:t>Committed and readily available source of all required capital </a:t>
            </a:r>
            <a:endParaRPr lang="en-US" sz="1700" dirty="0">
              <a:latin typeface="SymbolMT"/>
            </a:endParaRPr>
          </a:p>
          <a:p>
            <a:pPr lvl="1"/>
            <a:r>
              <a:rPr lang="en-US" sz="1700" dirty="0">
                <a:effectLst/>
                <a:latin typeface="ArialMT"/>
              </a:rPr>
              <a:t>Track record of successfully developing, constructing, financing, operating, and maintaining solar and solar + storage systems in California </a:t>
            </a:r>
            <a:endParaRPr lang="en-US" sz="1700" dirty="0">
              <a:effectLst/>
              <a:latin typeface="SymbolM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0E048-FBEA-B656-61BC-B6C52CB7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96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6DFB-FDED-9767-7A70-99878DF9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3B3E-CAE1-3E09-5466-EFBF5432A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Upon qualification, we will provide a link to a shared folder with Project Packages for each site.  These contain:</a:t>
            </a:r>
          </a:p>
          <a:p>
            <a:pPr lvl="1"/>
            <a:r>
              <a:rPr lang="en-US" dirty="0"/>
              <a:t>Portfolio details: sites, agencies, system sizes, roof age, on-site generator,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Site plan with system layout and sizing</a:t>
            </a:r>
          </a:p>
          <a:p>
            <a:pPr lvl="1"/>
            <a:r>
              <a:rPr lang="en-US" dirty="0"/>
              <a:t>Single line diagram</a:t>
            </a:r>
          </a:p>
          <a:p>
            <a:pPr lvl="1"/>
            <a:r>
              <a:rPr lang="en-US" dirty="0"/>
              <a:t>1 year customer load data that was used to size solar + battery systems</a:t>
            </a:r>
          </a:p>
          <a:p>
            <a:r>
              <a:rPr lang="en-US" dirty="0"/>
              <a:t>NDA &amp; Customer Data NDA required for access</a:t>
            </a:r>
          </a:p>
          <a:p>
            <a:pPr lvl="1"/>
            <a:r>
              <a:rPr lang="en-US" dirty="0"/>
              <a:t>Accessible on RFP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68F47-1183-566B-812A-84B0018E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1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6B91-1889-A4E8-7252-A66D233D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Proposal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01378-D87F-5FBF-10FD-E2CE3CA34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Pricing: very important that in addition to providing required pricing, you explain how you would price any required changes to system design that may arise and any caveats/assumptions in your pricing</a:t>
            </a:r>
          </a:p>
          <a:p>
            <a:r>
              <a:rPr lang="en-US" dirty="0"/>
              <a:t>Equipment specs</a:t>
            </a:r>
          </a:p>
          <a:p>
            <a:r>
              <a:rPr lang="en-US" dirty="0"/>
              <a:t>Performance guarantee</a:t>
            </a:r>
          </a:p>
          <a:p>
            <a:r>
              <a:rPr lang="en-US" dirty="0"/>
              <a:t>Warranty info</a:t>
            </a:r>
          </a:p>
          <a:p>
            <a:r>
              <a:rPr lang="en-US" dirty="0"/>
              <a:t>O&amp;M: important you are clear and detailed on your approach to O&amp;M</a:t>
            </a:r>
          </a:p>
          <a:p>
            <a:r>
              <a:rPr lang="en-US" dirty="0"/>
              <a:t>Safety info: want to understand how you think about and advance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3882A-6D5E-82E6-4051-57F86FAE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6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F476-399F-ECC9-2AF1-4060E0D7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D1E00-2030-6123-DEF2-E375A4F3F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3" y="1609595"/>
            <a:ext cx="5727527" cy="45673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Fill out the worksheet appropriate to how you are proposing</a:t>
            </a:r>
          </a:p>
          <a:p>
            <a:pPr lvl="1"/>
            <a:r>
              <a:rPr lang="en-US" dirty="0"/>
              <a:t>EPC Worksheet</a:t>
            </a:r>
          </a:p>
          <a:p>
            <a:pPr lvl="1"/>
            <a:r>
              <a:rPr lang="en-US" dirty="0"/>
              <a:t>Master PPA Worksheet</a:t>
            </a:r>
          </a:p>
          <a:p>
            <a:r>
              <a:rPr lang="en-US" dirty="0"/>
              <a:t>Fill out green cells only</a:t>
            </a:r>
          </a:p>
          <a:p>
            <a:r>
              <a:rPr lang="en-US" dirty="0"/>
              <a:t>Make sure to fill out all cells marked “required”</a:t>
            </a:r>
          </a:p>
          <a:p>
            <a:pPr lvl="1"/>
            <a:r>
              <a:rPr lang="en-US" dirty="0"/>
              <a:t>There is ample space/opportunity to provide additional detail or alternate proposals</a:t>
            </a:r>
          </a:p>
          <a:p>
            <a:r>
              <a:rPr lang="en-US" dirty="0"/>
              <a:t>Do not change any cell with a calculated formula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BF562-3D4D-0822-757B-1F623701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37FB6-1D16-3F7F-C1D3-B9B447121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536" y="1335639"/>
            <a:ext cx="5614871" cy="27984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F2477-AB6D-4699-E2F4-4A09D5644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30" y="4375973"/>
            <a:ext cx="5835670" cy="20835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4236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44DA-20D5-35E4-5FF5-43EC0F93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BC38-0E25-EB55-E926-89B908874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submissions via email to:</a:t>
            </a:r>
          </a:p>
          <a:p>
            <a:pPr lvl="1"/>
            <a:r>
              <a:rPr lang="en-US" dirty="0">
                <a:hlinkClick r:id="rId2"/>
              </a:rPr>
              <a:t>ProgramSolicitations@PeninsulaCleanEnergy.com</a:t>
            </a:r>
            <a:endParaRPr lang="en-US" dirty="0"/>
          </a:p>
          <a:p>
            <a:pPr lvl="1"/>
            <a:r>
              <a:rPr lang="en-US" dirty="0"/>
              <a:t>Subject:  [Company] – [Submission Element(s)]</a:t>
            </a:r>
          </a:p>
          <a:p>
            <a:pPr lvl="1"/>
            <a:r>
              <a:rPr lang="en-US" b="1" dirty="0"/>
              <a:t>Deadline for Statement of Interest:  Sep 22, 2023</a:t>
            </a:r>
          </a:p>
          <a:p>
            <a:pPr lvl="1"/>
            <a:r>
              <a:rPr lang="en-US" b="1" dirty="0"/>
              <a:t>Deadline for Submission:  </a:t>
            </a:r>
            <a:r>
              <a:rPr lang="en-US" b="1" strike="sngStrike" dirty="0"/>
              <a:t>Oct 16, 2022 </a:t>
            </a:r>
            <a:r>
              <a:rPr lang="en-US" b="1" dirty="0">
                <a:solidFill>
                  <a:srgbClr val="FF0000"/>
                </a:solidFill>
              </a:rPr>
              <a:t>Nov 13, 2023 (extended)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42861-866B-B67D-6421-F94B73A3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40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28C5-751C-BCC0-9259-4B1C9268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RFP Close,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2CEBE-42BE-70DF-68A8-A4F0720AB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PCE selects shortlist</a:t>
            </a:r>
          </a:p>
          <a:p>
            <a:r>
              <a:rPr lang="en-US" dirty="0"/>
              <a:t>PCE determines preferred ownership structure for Portfolio B</a:t>
            </a:r>
          </a:p>
          <a:p>
            <a:r>
              <a:rPr lang="en-US" dirty="0"/>
              <a:t>PCE interviews shortlist and selects 1-2 partners</a:t>
            </a:r>
          </a:p>
          <a:p>
            <a:r>
              <a:rPr lang="en-US" dirty="0"/>
              <a:t>Contract negotiations with selected firm(s) &amp; customers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DF065-267D-36F1-5F3B-0CD09AC6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7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69AC-7D03-5A8C-2273-A7C95E16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11E7A-B6A5-6B25-5C8D-0A406B33A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About Peninsula Clean Energy</a:t>
            </a:r>
          </a:p>
          <a:p>
            <a:r>
              <a:rPr lang="en-US" dirty="0"/>
              <a:t>Overview of Public Facilities Solar Program </a:t>
            </a:r>
          </a:p>
          <a:p>
            <a:r>
              <a:rPr lang="en-US" dirty="0"/>
              <a:t>Overview of RFP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r>
              <a:rPr lang="en-US" dirty="0"/>
              <a:t>Webinar logistics</a:t>
            </a:r>
          </a:p>
          <a:p>
            <a:pPr lvl="1"/>
            <a:r>
              <a:rPr lang="en-US" dirty="0"/>
              <a:t>Please stay on mute if not talking</a:t>
            </a:r>
          </a:p>
          <a:p>
            <a:pPr lvl="1"/>
            <a:r>
              <a:rPr lang="en-US" dirty="0"/>
              <a:t>Please use “raise hand” feature to ask a question</a:t>
            </a:r>
          </a:p>
          <a:p>
            <a:pPr lvl="1"/>
            <a:r>
              <a:rPr lang="en-US" dirty="0"/>
              <a:t>Questions can be asked in comment box as well, but after those with raised hands</a:t>
            </a:r>
          </a:p>
          <a:p>
            <a:pPr lvl="1"/>
            <a:r>
              <a:rPr lang="en-US" b="1" dirty="0"/>
              <a:t>Slides and recorded webinar will be posted on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92891-ECDC-A1BD-A452-6DA4B92D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7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B574A-9DE6-AB71-B31B-0BED0DCE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3" y="3908809"/>
            <a:ext cx="11455051" cy="226815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Questions?</a:t>
            </a:r>
          </a:p>
          <a:p>
            <a:r>
              <a:rPr lang="en-US" dirty="0"/>
              <a:t>Please use “raise hand” feature</a:t>
            </a:r>
          </a:p>
          <a:p>
            <a:r>
              <a:rPr lang="en-US" dirty="0"/>
              <a:t>This deck and recording will be posted on RFP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9D1E4-809D-CE1C-249D-9B6EABFA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56314A-B990-3B28-E370-B3356B5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12764-2A89-9BA7-ABA6-5D16C5725191}"/>
              </a:ext>
            </a:extLst>
          </p:cNvPr>
          <p:cNvSpPr txBox="1"/>
          <p:nvPr/>
        </p:nvSpPr>
        <p:spPr>
          <a:xfrm>
            <a:off x="884255" y="1771916"/>
            <a:ext cx="1041009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Thank you for your time and interest.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We look forward to your proposals.</a:t>
            </a:r>
          </a:p>
        </p:txBody>
      </p:sp>
    </p:spTree>
    <p:extLst>
      <p:ext uri="{BB962C8B-B14F-4D97-AF65-F5344CB8AC3E}">
        <p14:creationId xmlns:p14="http://schemas.microsoft.com/office/powerpoint/2010/main" val="101300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B51C-7D82-1141-9BF5-E951673C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Peninsula Clean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37EA5-EE6B-2D4E-B24D-D41363A3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120" y="6356349"/>
            <a:ext cx="1441626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614E3-C4A9-CD4C-BADA-8679F9DB688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8A839-A392-E04D-9D34-103DBF5A2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3" y="1609595"/>
            <a:ext cx="5386868" cy="45673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Peninsula Clean Energy is San Mateo County’s not for profit locally-led electricity provider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0077C8"/>
                </a:solidFill>
                <a:latin typeface="Arial" panose="020B0604020202020204" pitchFamily="34" charset="0"/>
              </a:rPr>
              <a:t>Mission</a:t>
            </a:r>
            <a:r>
              <a:rPr lang="en-US" sz="2800" dirty="0">
                <a:solidFill>
                  <a:srgbClr val="0077C8"/>
                </a:solidFill>
                <a:latin typeface="Arial" panose="020B0604020202020204" pitchFamily="34" charset="0"/>
              </a:rPr>
              <a:t>: To reduce greenhouse gas emissions by expanding access to sustainable and affordable energy solutions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737CA25-0F2B-6542-AC67-2EFBBE0F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463" y="2460237"/>
            <a:ext cx="5741555" cy="25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D3233D-F1FC-0542-94D4-8D7F95E99142}"/>
              </a:ext>
            </a:extLst>
          </p:cNvPr>
          <p:cNvSpPr txBox="1"/>
          <p:nvPr/>
        </p:nvSpPr>
        <p:spPr>
          <a:xfrm>
            <a:off x="7605198" y="1675884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77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it works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183E5-7AD5-4198-9BF6-7BAA062532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392" y="435402"/>
            <a:ext cx="2586766" cy="7399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962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9139-BE2C-4140-BC33-3AEED4B0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Peninsula Clean Energy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55B32-5D4D-4826-A7B7-72D06B45B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Community Choice Aggregator</a:t>
            </a:r>
          </a:p>
          <a:p>
            <a:pPr lvl="1"/>
            <a:r>
              <a:rPr lang="en-US" dirty="0"/>
              <a:t>Public Agency - Joint Powers Authority</a:t>
            </a:r>
          </a:p>
          <a:p>
            <a:pPr lvl="1"/>
            <a:r>
              <a:rPr lang="en-US" dirty="0"/>
              <a:t>22 cities + County of San Mateo</a:t>
            </a:r>
          </a:p>
          <a:p>
            <a:pPr lvl="1"/>
            <a:r>
              <a:rPr lang="en-US" dirty="0"/>
              <a:t>Board: elected council members from each</a:t>
            </a:r>
          </a:p>
          <a:p>
            <a:r>
              <a:rPr lang="en-US" dirty="0"/>
              <a:t>Launched 2016</a:t>
            </a:r>
          </a:p>
          <a:p>
            <a:pPr marL="227965" indent="-227965"/>
            <a:r>
              <a:rPr lang="en-US" dirty="0">
                <a:latin typeface="Arial"/>
                <a:cs typeface="Arial"/>
              </a:rPr>
              <a:t>300,000 service accounts</a:t>
            </a:r>
          </a:p>
          <a:p>
            <a:r>
              <a:rPr lang="en-US" dirty="0"/>
              <a:t>1.1GW+ renewable PPAs under contract</a:t>
            </a:r>
          </a:p>
          <a:p>
            <a:r>
              <a:rPr lang="en-US" dirty="0"/>
              <a:t>Credit ratings</a:t>
            </a:r>
          </a:p>
          <a:p>
            <a:pPr lvl="1"/>
            <a:r>
              <a:rPr lang="en-US" dirty="0"/>
              <a:t>Fitch:  BBB+</a:t>
            </a:r>
          </a:p>
          <a:p>
            <a:pPr lvl="1"/>
            <a:r>
              <a:rPr lang="en-US" dirty="0"/>
              <a:t>Moody’s: Baa2</a:t>
            </a:r>
          </a:p>
          <a:p>
            <a:pPr lvl="1"/>
            <a:r>
              <a:rPr lang="en-US" dirty="0"/>
              <a:t>S&amp;P: A-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0AFD1-EC52-48CB-8B3B-E3F9206F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dirty="0" smtClean="0"/>
              <a:pPr/>
              <a:t>4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FE32EB9-E2A8-4FEE-A013-B5B1EA03D0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647" y="1609595"/>
            <a:ext cx="2857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4477-ED4F-7ED3-94B6-7C6ACAF2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04BA-1F11-F39B-A9C1-04F168CC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95" y="1425013"/>
            <a:ext cx="11455051" cy="4931336"/>
          </a:xfrm>
        </p:spPr>
        <p:txBody>
          <a:bodyPr>
            <a:noAutofit/>
          </a:bodyPr>
          <a:lstStyle/>
          <a:p>
            <a:r>
              <a:rPr lang="en-US" sz="2000" b="1" dirty="0"/>
              <a:t>High Level</a:t>
            </a:r>
            <a:r>
              <a:rPr lang="en-US" sz="2000" dirty="0"/>
              <a:t>: </a:t>
            </a:r>
          </a:p>
          <a:p>
            <a:pPr lvl="1"/>
            <a:r>
              <a:rPr lang="en-US" sz="2000" dirty="0"/>
              <a:t>Accelerate local renewable energy deployment at local public agency facilities</a:t>
            </a:r>
          </a:p>
          <a:p>
            <a:pPr lvl="1"/>
            <a:r>
              <a:rPr lang="en-US" sz="2000" dirty="0"/>
              <a:t>Develop a scalable program and new service model</a:t>
            </a:r>
          </a:p>
          <a:p>
            <a:pPr lvl="0"/>
            <a:r>
              <a:rPr lang="en-US" sz="2000" b="1" dirty="0"/>
              <a:t>Tactical:</a:t>
            </a:r>
          </a:p>
          <a:p>
            <a:pPr lvl="1"/>
            <a:r>
              <a:rPr lang="en-US" sz="2000" b="1" dirty="0"/>
              <a:t>Reduce the burden and associated costs</a:t>
            </a:r>
            <a:r>
              <a:rPr lang="en-US" sz="2000" dirty="0"/>
              <a:t> for both public agencies and renewable energy vendors via PCE conducting site assessment and design activities</a:t>
            </a:r>
          </a:p>
          <a:p>
            <a:pPr lvl="1"/>
            <a:r>
              <a:rPr lang="en-US" sz="2000" b="1" dirty="0"/>
              <a:t>Reduce equipment costs</a:t>
            </a:r>
            <a:r>
              <a:rPr lang="en-US" sz="2000" dirty="0"/>
              <a:t> via aggregation </a:t>
            </a:r>
          </a:p>
          <a:p>
            <a:pPr lvl="1"/>
            <a:r>
              <a:rPr lang="en-US" sz="2000" b="1" dirty="0"/>
              <a:t>Reduce vendor contracting costs</a:t>
            </a:r>
            <a:r>
              <a:rPr lang="en-US" sz="2000" dirty="0"/>
              <a:t> via PCE serving as a single counterparty for vendors</a:t>
            </a:r>
          </a:p>
          <a:p>
            <a:pPr lvl="1"/>
            <a:r>
              <a:rPr lang="en-US" sz="2000" b="1" dirty="0"/>
              <a:t>Reduce financing costs</a:t>
            </a:r>
            <a:r>
              <a:rPr lang="en-US" sz="2000" dirty="0"/>
              <a:t> by leveraging PCE’s financial strength and IRA’s Direct Pay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DF96E-8CAF-FA95-8770-544615A0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3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4477-ED4F-7ED3-94B6-7C6ACAF2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off a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04BA-1F11-F39B-A9C1-04F168CC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95" y="1425013"/>
            <a:ext cx="11455051" cy="4931336"/>
          </a:xfrm>
        </p:spPr>
        <p:txBody>
          <a:bodyPr>
            <a:noAutofit/>
          </a:bodyPr>
          <a:lstStyle/>
          <a:p>
            <a:r>
              <a:rPr lang="en-US" sz="2000" dirty="0"/>
              <a:t>Previously ran a smaller RFP of solar with optional storage</a:t>
            </a:r>
          </a:p>
          <a:p>
            <a:r>
              <a:rPr lang="en-US" sz="2000" dirty="0"/>
              <a:t>12 sites, 1.7MW solar, possible battery storage in future</a:t>
            </a:r>
          </a:p>
          <a:p>
            <a:r>
              <a:rPr lang="en-US" sz="2000" dirty="0"/>
              <a:t>Selected Intermountain Electric as EPC provider</a:t>
            </a:r>
          </a:p>
          <a:p>
            <a:r>
              <a:rPr lang="en-US" sz="2000" dirty="0"/>
              <a:t>12 PPAs signed: Public Agencies &lt;-&gt; PCE</a:t>
            </a:r>
          </a:p>
          <a:p>
            <a:r>
              <a:rPr lang="en-US" sz="2000" dirty="0"/>
              <a:t>EPC agreement signed: Intermountain Electric &lt;-&gt; PCE</a:t>
            </a:r>
          </a:p>
          <a:p>
            <a:r>
              <a:rPr lang="en-US" sz="2000" dirty="0"/>
              <a:t>Commenced construction; PTO expected Q1 – Q2 2024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DF96E-8CAF-FA95-8770-544615A0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4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5B82-E7E1-6A4D-CCF7-8376B599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Key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E2B9C-2C9F-7753-EBEC-C5B17F602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62" y="1619643"/>
            <a:ext cx="11823527" cy="456736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Two portfolios, 42 sites, 16.5MW solar / &gt;6.2MWh battery storage</a:t>
            </a:r>
          </a:p>
          <a:p>
            <a:r>
              <a:rPr lang="en-US" dirty="0"/>
              <a:t>Website link:</a:t>
            </a:r>
            <a:br>
              <a:rPr lang="en-US" dirty="0"/>
            </a:br>
            <a:r>
              <a:rPr lang="en-US" dirty="0">
                <a:hlinkClick r:id="rId2"/>
              </a:rPr>
              <a:t>https://www.peninsulacleanenergy.com/solicitation/solar-storage-aggregation-rfp/</a:t>
            </a:r>
            <a:endParaRPr lang="en-US" dirty="0"/>
          </a:p>
          <a:p>
            <a:r>
              <a:rPr lang="en-US" dirty="0"/>
              <a:t>Questions can be submitted to: </a:t>
            </a:r>
            <a:r>
              <a:rPr lang="en-US" dirty="0">
                <a:hlinkClick r:id="rId3"/>
              </a:rPr>
              <a:t>ProgramSolicitations@PeninsulaCleanEnergy.com</a:t>
            </a:r>
            <a:endParaRPr lang="en-US" dirty="0"/>
          </a:p>
          <a:p>
            <a:pPr lvl="1"/>
            <a:r>
              <a:rPr lang="en-US" dirty="0"/>
              <a:t>Questions posted on the RFP website regularly</a:t>
            </a:r>
          </a:p>
          <a:p>
            <a:pPr lvl="1"/>
            <a:r>
              <a:rPr lang="en-US" dirty="0"/>
              <a:t>We will </a:t>
            </a:r>
            <a:r>
              <a:rPr lang="en-US" u="sng" dirty="0"/>
              <a:t>not</a:t>
            </a:r>
            <a:r>
              <a:rPr lang="en-US" dirty="0"/>
              <a:t> publicly identify who asked a question but </a:t>
            </a:r>
            <a:r>
              <a:rPr lang="en-US" u="sng" dirty="0"/>
              <a:t>will</a:t>
            </a:r>
            <a:r>
              <a:rPr lang="en-US" dirty="0"/>
              <a:t> post the question and response.</a:t>
            </a:r>
          </a:p>
          <a:p>
            <a:r>
              <a:rPr lang="en-US" dirty="0"/>
              <a:t>RFP Requires submission of a Statement of Interest and Qualifications to be qualified and receive full materials.  Please submit as soon as possible.  </a:t>
            </a:r>
          </a:p>
          <a:p>
            <a:r>
              <a:rPr lang="en-US" b="1" dirty="0"/>
              <a:t>Deadline for Statement of Interest and Qualifications:  Sep 22, 2023</a:t>
            </a:r>
          </a:p>
          <a:p>
            <a:r>
              <a:rPr lang="en-US" b="1" dirty="0"/>
              <a:t>Deadline for submission of Proposals:  </a:t>
            </a:r>
            <a:r>
              <a:rPr lang="en-US" b="1" strike="sngStrike" dirty="0"/>
              <a:t>Oct 16, 2023 </a:t>
            </a:r>
            <a:r>
              <a:rPr lang="en-US" b="1" dirty="0">
                <a:solidFill>
                  <a:srgbClr val="FF0000"/>
                </a:solidFill>
              </a:rPr>
              <a:t>Nov 13, 2023 (extended)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18AD8-9049-E4AF-162D-DD29E47F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6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1DCB-7B70-01C9-5D39-06BF242D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Interest and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0945-596F-D7D1-F9BC-9D6891E0C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company information</a:t>
            </a:r>
          </a:p>
          <a:p>
            <a:r>
              <a:rPr lang="en-US" dirty="0"/>
              <a:t>Confirm that you meet minimum requirements</a:t>
            </a:r>
          </a:p>
          <a:p>
            <a:r>
              <a:rPr lang="en-US" dirty="0"/>
              <a:t>Additional detail on past deployments</a:t>
            </a:r>
          </a:p>
          <a:p>
            <a:r>
              <a:rPr lang="en-US" dirty="0"/>
              <a:t>Company and team info</a:t>
            </a:r>
          </a:p>
          <a:p>
            <a:r>
              <a:rPr lang="en-US" dirty="0"/>
              <a:t>On a rolling basis, PCE staff will review submissions and send invitations to shared folders with additional project information for qualified Proposers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8B537-8440-85BB-596B-7E8F5F48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997D-A7F9-6D49-9A5C-A1311765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A0CD7-86B4-E24C-9074-68DC7A77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B52FE47-B78C-FD4B-A0AF-FB1773AFE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167383"/>
              </p:ext>
            </p:extLst>
          </p:nvPr>
        </p:nvGraphicFramePr>
        <p:xfrm>
          <a:off x="1007165" y="1699379"/>
          <a:ext cx="10714382" cy="188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F494EB8-C8E2-3B49-B4CA-4E60AF5C234D}"/>
              </a:ext>
            </a:extLst>
          </p:cNvPr>
          <p:cNvSpPr/>
          <p:nvPr/>
        </p:nvSpPr>
        <p:spPr>
          <a:xfrm>
            <a:off x="9324004" y="3245017"/>
            <a:ext cx="26725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</a:rPr>
              <a:t>Includes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</a:rPr>
              <a:t>Solar + storage sizing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Site plan + SLD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PVsyst 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Structural review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8D6E430-C2CB-7446-86E5-74BB19EF322D}"/>
              </a:ext>
            </a:extLst>
          </p:cNvPr>
          <p:cNvSpPr/>
          <p:nvPr/>
        </p:nvSpPr>
        <p:spPr>
          <a:xfrm>
            <a:off x="5657346" y="3723842"/>
            <a:ext cx="438654" cy="556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F2E00-9FC8-0441-B841-CF5F7A891C34}"/>
              </a:ext>
            </a:extLst>
          </p:cNvPr>
          <p:cNvSpPr txBox="1"/>
          <p:nvPr/>
        </p:nvSpPr>
        <p:spPr>
          <a:xfrm>
            <a:off x="195469" y="1514713"/>
            <a:ext cx="162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Site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84E7DE-5288-4B4B-854B-F7B8A2D68BE8}"/>
              </a:ext>
            </a:extLst>
          </p:cNvPr>
          <p:cNvSpPr txBox="1"/>
          <p:nvPr/>
        </p:nvSpPr>
        <p:spPr>
          <a:xfrm>
            <a:off x="195469" y="3891348"/>
            <a:ext cx="225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Portfolio Level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8B2515A2-EDFA-0340-B9F0-7072FEF19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130154"/>
              </p:ext>
            </p:extLst>
          </p:nvPr>
        </p:nvGraphicFramePr>
        <p:xfrm>
          <a:off x="1007165" y="4557576"/>
          <a:ext cx="10714382" cy="188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841E7E-DD79-3E32-0DAB-FC654C0E8770}"/>
              </a:ext>
            </a:extLst>
          </p:cNvPr>
          <p:cNvSpPr/>
          <p:nvPr/>
        </p:nvSpPr>
        <p:spPr>
          <a:xfrm>
            <a:off x="6617795" y="1608083"/>
            <a:ext cx="5274044" cy="493284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B3FBA-9162-4B5D-FB15-D9EB96F55539}"/>
              </a:ext>
            </a:extLst>
          </p:cNvPr>
          <p:cNvSpPr txBox="1"/>
          <p:nvPr/>
        </p:nvSpPr>
        <p:spPr>
          <a:xfrm>
            <a:off x="8308109" y="1646829"/>
            <a:ext cx="225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we are now</a:t>
            </a:r>
          </a:p>
        </p:txBody>
      </p:sp>
    </p:spTree>
    <p:extLst>
      <p:ext uri="{BB962C8B-B14F-4D97-AF65-F5344CB8AC3E}">
        <p14:creationId xmlns:p14="http://schemas.microsoft.com/office/powerpoint/2010/main" val="37588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CE 2020-1">
      <a:dk1>
        <a:srgbClr val="53565A"/>
      </a:dk1>
      <a:lt1>
        <a:sysClr val="window" lastClr="FFFFFF"/>
      </a:lt1>
      <a:dk2>
        <a:srgbClr val="53565A"/>
      </a:dk2>
      <a:lt2>
        <a:srgbClr val="A7A8A9"/>
      </a:lt2>
      <a:accent1>
        <a:srgbClr val="0077C8"/>
      </a:accent1>
      <a:accent2>
        <a:srgbClr val="6BA539"/>
      </a:accent2>
      <a:accent3>
        <a:srgbClr val="3A5DAE"/>
      </a:accent3>
      <a:accent4>
        <a:srgbClr val="00A9E0"/>
      </a:accent4>
      <a:accent5>
        <a:srgbClr val="A9C23F"/>
      </a:accent5>
      <a:accent6>
        <a:srgbClr val="FC4C02"/>
      </a:accent6>
      <a:hlink>
        <a:srgbClr val="0070C0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4874BEE-DDFD-7244-816E-50098346FDB4}" vid="{42624464-2EEF-8D44-9348-E7D5738833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3178</TotalTime>
  <Words>1375</Words>
  <Application>Microsoft Macintosh PowerPoint</Application>
  <PresentationFormat>Widescreen</PresentationFormat>
  <Paragraphs>186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ArialMT</vt:lpstr>
      <vt:lpstr>Courier New</vt:lpstr>
      <vt:lpstr>SymbolMT</vt:lpstr>
      <vt:lpstr>Office Theme</vt:lpstr>
      <vt:lpstr>Public Facility Solar and Solar + Storage RFP</vt:lpstr>
      <vt:lpstr>Agenda</vt:lpstr>
      <vt:lpstr>Peninsula Clean Energy</vt:lpstr>
      <vt:lpstr>Peninsula Clean Energy Profile</vt:lpstr>
      <vt:lpstr>Program Goals</vt:lpstr>
      <vt:lpstr>Building off a Pilot</vt:lpstr>
      <vt:lpstr>RFP Key Details</vt:lpstr>
      <vt:lpstr>Statement of Interest and Qualifications</vt:lpstr>
      <vt:lpstr>Overall Process</vt:lpstr>
      <vt:lpstr>Portfolio Details</vt:lpstr>
      <vt:lpstr>Procurement Model 1:  Portfolios A and B</vt:lpstr>
      <vt:lpstr>Procurement Model 2:  Portfolio B</vt:lpstr>
      <vt:lpstr>Procurement Model Summary</vt:lpstr>
      <vt:lpstr>Minimum Requirements</vt:lpstr>
      <vt:lpstr>Project Packages</vt:lpstr>
      <vt:lpstr>Key Proposal Elements</vt:lpstr>
      <vt:lpstr>Proposal Form</vt:lpstr>
      <vt:lpstr>Submissions</vt:lpstr>
      <vt:lpstr>After RFP Close, Next Steps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Mateo County Facilities DER Site Evaluations</dc:title>
  <dc:creator>Dave Fribush</dc:creator>
  <cp:lastModifiedBy>Peter Levitt</cp:lastModifiedBy>
  <cp:revision>170</cp:revision>
  <dcterms:created xsi:type="dcterms:W3CDTF">2021-06-23T16:52:56Z</dcterms:created>
  <dcterms:modified xsi:type="dcterms:W3CDTF">2023-09-14T16:16:03Z</dcterms:modified>
</cp:coreProperties>
</file>